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711" r:id="rId3"/>
    <p:sldMasterId id="2147483714" r:id="rId4"/>
  </p:sldMasterIdLst>
  <p:notesMasterIdLst>
    <p:notesMasterId r:id="rId9"/>
  </p:notesMasterIdLst>
  <p:handoutMasterIdLst>
    <p:handoutMasterId r:id="rId10"/>
  </p:handoutMasterIdLst>
  <p:sldIdLst>
    <p:sldId id="257" r:id="rId5"/>
    <p:sldId id="274" r:id="rId6"/>
    <p:sldId id="260" r:id="rId7"/>
    <p:sldId id="275" r:id="rId8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QGor2sFi26HUrsX9Is2kQ==" hashData="9HysKGGwpX+00ngpzEdbvIfO3w0="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사용자" initials="W사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86458" autoAdjust="0"/>
  </p:normalViewPr>
  <p:slideViewPr>
    <p:cSldViewPr>
      <p:cViewPr varScale="1">
        <p:scale>
          <a:sx n="92" d="100"/>
          <a:sy n="92" d="100"/>
        </p:scale>
        <p:origin x="-1085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70260F2-F163-4E7C-BC5C-DE1AFFE50EDB}" type="datetimeFigureOut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C6C777A-580E-4070-8979-A1430109DE6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5169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6517FBC-B9DF-4170-B09C-2F66B7D1F952}" type="datetimeFigureOut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C6BADE52-FA36-4A80-8B23-E4F0B1C65EE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483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9014F-25FF-442B-9802-0276FF17739E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2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ADE52-FA36-4A80-8B23-E4F0B1C65EEC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140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9014F-25FF-442B-9802-0276FF17739E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3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ADE52-FA36-4A80-8B23-E4F0B1C65EEC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779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77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6" y="63567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329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7F8601-56A8-49C5-A64C-DCA4C441A14E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2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7742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7F8601-56A8-49C5-A64C-DCA4C441A14E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2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7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6" y="63567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327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7F8601-56A8-49C5-A64C-DCA4C441A14E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6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7740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7F8601-56A8-49C5-A64C-DCA4C441A14E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1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43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6" y="635643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95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7F8601-56A8-49C5-A64C-DCA4C441A14E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6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7708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7F8601-56A8-49C5-A64C-DCA4C441A14E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6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6" y="63563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91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7F8601-56A8-49C5-A64C-DCA4C441A14E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7704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7F8601-56A8-49C5-A64C-DCA4C441A14E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8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3294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fld id="{B37F8601-56A8-49C5-A64C-DCA4C441A14E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327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fld id="{B37F8601-56A8-49C5-A64C-DCA4C441A14E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5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954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fld id="{B37F8601-56A8-49C5-A64C-DCA4C441A14E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6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91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fld id="{B37F8601-56A8-49C5-A64C-DCA4C441A14E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dkUpDiag">
            <a:fgClr>
              <a:schemeClr val="accent5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761" y="1905151"/>
            <a:ext cx="607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4400" b="1" spc="-27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Rix모던고딕 B" panose="02020603020101020101" pitchFamily="18" charset="-127"/>
                <a:ea typeface="Rix모던고딕 B" panose="02020603020101020101" pitchFamily="18" charset="-127"/>
              </a:rPr>
              <a:t>로마네시티</a:t>
            </a:r>
            <a:r>
              <a:rPr lang="ko-KR" altLang="en-US" sz="4400" spc="-27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Rix모던고딕 B" panose="02020603020101020101" pitchFamily="18" charset="-127"/>
                <a:ea typeface="Rix모던고딕 B" panose="02020603020101020101" pitchFamily="18" charset="-127"/>
              </a:rPr>
              <a:t> </a:t>
            </a:r>
            <a:r>
              <a:rPr lang="en-US" altLang="ko-KR" sz="4400" spc="-27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Rix모던고딕 B" panose="02020603020101020101" pitchFamily="18" charset="-127"/>
                <a:ea typeface="Rix모던고딕 B" panose="02020603020101020101" pitchFamily="18" charset="-127"/>
              </a:rPr>
              <a:t> </a:t>
            </a:r>
            <a:r>
              <a:rPr lang="ko-KR" altLang="en-US" sz="4400" spc="-27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Rix모던고딕 B" panose="02020603020101020101" pitchFamily="18" charset="-127"/>
                <a:ea typeface="Rix모던고딕 B" panose="02020603020101020101" pitchFamily="18" charset="-127"/>
              </a:rPr>
              <a:t>입점 제안서</a:t>
            </a:r>
            <a:endParaRPr lang="en-US" altLang="ko-KR" sz="4400" spc="-27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전주시 에코시티 상업</a:t>
            </a:r>
            <a:r>
              <a:rPr lang="en-US" altLang="ko-KR" sz="16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5BL </a:t>
            </a:r>
            <a:r>
              <a:rPr lang="ko-KR" altLang="en-US" sz="16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복합문화시설 </a:t>
            </a:r>
            <a:endParaRPr lang="en-US" altLang="ko-KR" sz="1600" spc="-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19100" y="3480895"/>
            <a:ext cx="830921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ko-KR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19310" y="3661998"/>
            <a:ext cx="3019173" cy="51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ko-KR" sz="1200" dirty="0" smtClean="0">
              <a:solidFill>
                <a:prstClr val="white"/>
              </a:soli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  <a:p>
            <a:pPr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ko-KR" altLang="en-US" sz="1200" dirty="0" smtClean="0">
                <a:solidFill>
                  <a:prstClr val="white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 </a:t>
            </a:r>
            <a:endParaRPr lang="en-US" altLang="ko-KR" sz="1200" dirty="0">
              <a:solidFill>
                <a:prstClr val="white"/>
              </a:soli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  <a:p>
            <a:pPr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ko-KR" sz="1200" dirty="0">
              <a:solidFill>
                <a:prstClr val="white"/>
              </a:soli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3480895"/>
            <a:ext cx="4948400" cy="322414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611560" y="5301208"/>
            <a:ext cx="2736304" cy="129614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/>
              <a:t>행복한도시 주식회사</a:t>
            </a:r>
            <a:endParaRPr lang="en-US" altLang="ko-KR" sz="1200" b="1" dirty="0" smtClean="0"/>
          </a:p>
          <a:p>
            <a:pPr algn="ctr"/>
            <a:endParaRPr lang="en-US" altLang="ko-KR" sz="1200" b="1" dirty="0" smtClean="0"/>
          </a:p>
          <a:p>
            <a:pPr algn="ctr"/>
            <a:r>
              <a:rPr lang="ko-KR" altLang="en-US" sz="1200" b="1" dirty="0" smtClean="0"/>
              <a:t>과</a:t>
            </a:r>
            <a:r>
              <a:rPr lang="ko-KR" altLang="en-US" sz="1200" b="1" dirty="0"/>
              <a:t>장</a:t>
            </a:r>
            <a:r>
              <a:rPr lang="ko-KR" altLang="en-US" sz="1200" b="1" dirty="0" smtClean="0"/>
              <a:t> 최윤홍</a:t>
            </a:r>
            <a:endParaRPr lang="en-US" altLang="ko-KR" sz="1200" b="1" dirty="0" smtClean="0"/>
          </a:p>
          <a:p>
            <a:pPr algn="ctr"/>
            <a:r>
              <a:rPr lang="en-US" altLang="ko-KR" sz="1200" b="1" dirty="0" smtClean="0"/>
              <a:t>010 – 9021 - 7576</a:t>
            </a:r>
            <a:r>
              <a:rPr lang="ko-KR" altLang="en-US" sz="1200" b="1" dirty="0" smtClean="0"/>
              <a:t>  </a:t>
            </a:r>
            <a:r>
              <a:rPr lang="en-US" altLang="ko-KR" sz="1200" b="1" dirty="0" smtClean="0"/>
              <a:t> 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97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669290"/>
            <a:ext cx="8440615" cy="66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361753" y="669290"/>
            <a:ext cx="7078863" cy="66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83783" y="669290"/>
            <a:ext cx="7360217" cy="66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09" y="71340"/>
            <a:ext cx="21675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 smtClean="0">
                <a:solidFill>
                  <a:prstClr val="black"/>
                </a:solidFill>
                <a:latin typeface="Rix모던고딕 B" panose="02020603020101020101" pitchFamily="18" charset="-127"/>
                <a:ea typeface="Rix모던고딕 M" panose="02020603020101020101" pitchFamily="18" charset="-127"/>
              </a:rPr>
              <a:t>- </a:t>
            </a:r>
            <a:r>
              <a:rPr lang="en-US" altLang="ko-KR" sz="2500" b="1" dirty="0" smtClean="0">
                <a:solidFill>
                  <a:prstClr val="black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USP</a:t>
            </a:r>
            <a:r>
              <a:rPr lang="ko-KR" altLang="en-US" sz="2500" b="1" dirty="0" smtClean="0">
                <a:solidFill>
                  <a:prstClr val="black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 </a:t>
            </a:r>
            <a:r>
              <a:rPr lang="ko-KR" altLang="en-US" sz="2500" b="1" dirty="0">
                <a:solidFill>
                  <a:prstClr val="black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요인 </a:t>
            </a:r>
            <a:r>
              <a:rPr lang="en-US" altLang="ko-KR" sz="2500" b="1" dirty="0" smtClean="0">
                <a:solidFill>
                  <a:prstClr val="black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-</a:t>
            </a:r>
            <a:endParaRPr lang="ko-KR" altLang="en-US" sz="2500" b="1" dirty="0">
              <a:solidFill>
                <a:prstClr val="black"/>
              </a:soli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8601-56A8-49C5-A64C-DCA4C441A14E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xmlns="" id="{C7834596-222F-4510-82CF-3A9CF5AADE7C}"/>
              </a:ext>
            </a:extLst>
          </p:cNvPr>
          <p:cNvGrpSpPr/>
          <p:nvPr/>
        </p:nvGrpSpPr>
        <p:grpSpPr>
          <a:xfrm>
            <a:off x="2907018" y="2516910"/>
            <a:ext cx="3323830" cy="287621"/>
            <a:chOff x="3149269" y="2516829"/>
            <a:chExt cx="3600816" cy="287621"/>
          </a:xfrm>
        </p:grpSpPr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xmlns="" id="{117E2378-DA74-4A60-B08F-B954D9095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9269" y="2516829"/>
              <a:ext cx="287621" cy="287621"/>
            </a:xfrm>
            <a:prstGeom prst="rect">
              <a:avLst/>
            </a:prstGeom>
          </p:spPr>
        </p:pic>
        <p:pic>
          <p:nvPicPr>
            <p:cNvPr id="78" name="그림 77">
              <a:extLst>
                <a:ext uri="{FF2B5EF4-FFF2-40B4-BE49-F238E27FC236}">
                  <a16:creationId xmlns:a16="http://schemas.microsoft.com/office/drawing/2014/main" xmlns="" id="{FB91F917-ED9C-44B5-A4A0-1A6D2CC76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2464" y="2516829"/>
              <a:ext cx="287621" cy="287621"/>
            </a:xfrm>
            <a:prstGeom prst="rect">
              <a:avLst/>
            </a:prstGeom>
          </p:spPr>
        </p:pic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xmlns="" id="{3B47708C-DFE1-431B-842E-596F99CB6751}"/>
              </a:ext>
            </a:extLst>
          </p:cNvPr>
          <p:cNvGrpSpPr/>
          <p:nvPr/>
        </p:nvGrpSpPr>
        <p:grpSpPr>
          <a:xfrm>
            <a:off x="6064645" y="1555893"/>
            <a:ext cx="3223639" cy="5285047"/>
            <a:chOff x="6570031" y="1555812"/>
            <a:chExt cx="3492276" cy="5285047"/>
          </a:xfrm>
        </p:grpSpPr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xmlns="" id="{A5CEF028-D10F-4454-AE0C-E4DD77E31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43"/>
            <a:stretch/>
          </p:blipFill>
          <p:spPr>
            <a:xfrm>
              <a:off x="6624968" y="3397968"/>
              <a:ext cx="3284301" cy="3442891"/>
            </a:xfrm>
            <a:prstGeom prst="rect">
              <a:avLst/>
            </a:prstGeom>
          </p:spPr>
        </p:pic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xmlns="" id="{4BA4C5D9-5F06-4E1E-8C65-3A44627A5161}"/>
                </a:ext>
              </a:extLst>
            </p:cNvPr>
            <p:cNvGrpSpPr/>
            <p:nvPr/>
          </p:nvGrpSpPr>
          <p:grpSpPr>
            <a:xfrm>
              <a:off x="7127405" y="1555812"/>
              <a:ext cx="2255618" cy="2255618"/>
              <a:chOff x="531646" y="1160644"/>
              <a:chExt cx="2255618" cy="2255618"/>
            </a:xfrm>
          </p:grpSpPr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xmlns="" id="{B2D2FDAC-84EB-4E0D-954A-25ED3C36A41A}"/>
                  </a:ext>
                </a:extLst>
              </p:cNvPr>
              <p:cNvSpPr/>
              <p:nvPr/>
            </p:nvSpPr>
            <p:spPr>
              <a:xfrm>
                <a:off x="531646" y="1160644"/>
                <a:ext cx="2255618" cy="2255618"/>
              </a:xfrm>
              <a:prstGeom prst="ellipse">
                <a:avLst/>
              </a:prstGeom>
              <a:solidFill>
                <a:srgbClr val="0070C0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91">
                  <a:defRPr/>
                </a:pPr>
                <a:endParaRPr lang="ko-KR" altLang="en-US" dirty="0">
                  <a:solidFill>
                    <a:prstClr val="white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</p:txBody>
          </p:sp>
          <p:sp>
            <p:nvSpPr>
              <p:cNvPr id="85" name="타원 84">
                <a:extLst>
                  <a:ext uri="{FF2B5EF4-FFF2-40B4-BE49-F238E27FC236}">
                    <a16:creationId xmlns:a16="http://schemas.microsoft.com/office/drawing/2014/main" xmlns="" id="{295D0E0C-B55D-4955-BDF0-F5F6F6E24E64}"/>
                  </a:ext>
                </a:extLst>
              </p:cNvPr>
              <p:cNvSpPr/>
              <p:nvPr/>
            </p:nvSpPr>
            <p:spPr>
              <a:xfrm>
                <a:off x="660141" y="1289139"/>
                <a:ext cx="1998628" cy="199862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91">
                  <a:defRPr/>
                </a:pPr>
                <a:endParaRPr lang="ko-KR" altLang="en-US" dirty="0">
                  <a:solidFill>
                    <a:prstClr val="white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</p:txBody>
          </p:sp>
          <p:sp>
            <p:nvSpPr>
              <p:cNvPr id="87" name="타원 86">
                <a:extLst>
                  <a:ext uri="{FF2B5EF4-FFF2-40B4-BE49-F238E27FC236}">
                    <a16:creationId xmlns:a16="http://schemas.microsoft.com/office/drawing/2014/main" xmlns="" id="{6CFDA181-7B51-4822-9FA0-F5E4AD587277}"/>
                  </a:ext>
                </a:extLst>
              </p:cNvPr>
              <p:cNvSpPr/>
              <p:nvPr/>
            </p:nvSpPr>
            <p:spPr>
              <a:xfrm>
                <a:off x="759804" y="1388803"/>
                <a:ext cx="1799302" cy="1799300"/>
              </a:xfrm>
              <a:prstGeom prst="ellipse">
                <a:avLst/>
              </a:prstGeom>
              <a:solidFill>
                <a:schemeClr val="bg1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91">
                  <a:defRPr/>
                </a:pPr>
                <a:endParaRPr lang="ko-KR" altLang="en-US" dirty="0">
                  <a:solidFill>
                    <a:prstClr val="white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6A3DD0FF-4A8C-48E6-BF12-81ECA4676C42}"/>
                  </a:ext>
                </a:extLst>
              </p:cNvPr>
              <p:cNvSpPr txBox="1"/>
              <p:nvPr/>
            </p:nvSpPr>
            <p:spPr>
              <a:xfrm>
                <a:off x="954856" y="1588364"/>
                <a:ext cx="14092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914491">
                  <a:defRPr/>
                </a:pPr>
                <a:r>
                  <a:rPr lang="ko-KR" altLang="en-US" sz="2400" b="1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FF0000"/>
                    </a:solidFill>
                    <a:latin typeface="Yoon 윤고딕 530_TT" panose="02090603020101020101" pitchFamily="18" charset="-127"/>
                    <a:ea typeface="Yoon 윤고딕 530_TT" panose="02090603020101020101" pitchFamily="18" charset="-127"/>
                  </a:rPr>
                  <a:t>배후수요</a:t>
                </a:r>
                <a:endParaRPr lang="en-US" altLang="ko-KR" sz="2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FF0000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  <a:p>
                <a:pPr algn="ctr" defTabSz="914491">
                  <a:defRPr/>
                </a:pPr>
                <a:r>
                  <a:rPr lang="en-US" altLang="ko-KR" sz="2000" b="1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black"/>
                    </a:solidFill>
                    <a:latin typeface="Yoon 윤고딕 530_TT" panose="02090603020101020101" pitchFamily="18" charset="-127"/>
                    <a:ea typeface="Yoon 윤고딕 530_TT" panose="02090603020101020101" pitchFamily="18" charset="-127"/>
                  </a:rPr>
                  <a:t>Premium</a:t>
                </a:r>
              </a:p>
            </p:txBody>
          </p:sp>
          <p:cxnSp>
            <p:nvCxnSpPr>
              <p:cNvPr id="89" name="직선 연결선 88">
                <a:extLst>
                  <a:ext uri="{FF2B5EF4-FFF2-40B4-BE49-F238E27FC236}">
                    <a16:creationId xmlns:a16="http://schemas.microsoft.com/office/drawing/2014/main" xmlns="" id="{BBF445A7-6F81-4BA9-9DEC-41CDB4776C01}"/>
                  </a:ext>
                </a:extLst>
              </p:cNvPr>
              <p:cNvCxnSpPr/>
              <p:nvPr/>
            </p:nvCxnSpPr>
            <p:spPr>
              <a:xfrm>
                <a:off x="922307" y="2324274"/>
                <a:ext cx="151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직사각형 89">
                <a:extLst>
                  <a:ext uri="{FF2B5EF4-FFF2-40B4-BE49-F238E27FC236}">
                    <a16:creationId xmlns:a16="http://schemas.microsoft.com/office/drawing/2014/main" xmlns="" id="{41857FD2-67BB-4306-8FF9-62A55522C7B7}"/>
                  </a:ext>
                </a:extLst>
              </p:cNvPr>
              <p:cNvSpPr/>
              <p:nvPr/>
            </p:nvSpPr>
            <p:spPr>
              <a:xfrm>
                <a:off x="1141040" y="2409469"/>
                <a:ext cx="107529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91">
                  <a:defRPr/>
                </a:pPr>
                <a:r>
                  <a:rPr lang="ko-KR" altLang="en-US" sz="1600" b="1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black"/>
                    </a:solidFill>
                    <a:latin typeface="Yoon 윤고딕 530_TT" panose="02090603020101020101" pitchFamily="18" charset="-127"/>
                    <a:ea typeface="Yoon 윤고딕 530_TT" panose="02090603020101020101" pitchFamily="18" charset="-127"/>
                  </a:rPr>
                  <a:t>에코시티</a:t>
                </a:r>
                <a:endParaRPr lang="en-US" altLang="ko-KR" sz="16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  <a:p>
                <a:pPr algn="ctr" defTabSz="914491">
                  <a:defRPr/>
                </a:pPr>
                <a:r>
                  <a:rPr lang="ko-KR" altLang="en-US" sz="1600" b="1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black"/>
                    </a:solidFill>
                    <a:latin typeface="Yoon 윤고딕 530_TT" panose="02090603020101020101" pitchFamily="18" charset="-127"/>
                    <a:ea typeface="Yoon 윤고딕 530_TT" panose="02090603020101020101" pitchFamily="18" charset="-127"/>
                  </a:rPr>
                  <a:t>중심상권</a:t>
                </a:r>
              </a:p>
            </p:txBody>
          </p:sp>
        </p:grpSp>
        <p:sp>
          <p:nvSpPr>
            <p:cNvPr id="82" name="모서리가 둥근 직사각형 25">
              <a:extLst>
                <a:ext uri="{FF2B5EF4-FFF2-40B4-BE49-F238E27FC236}">
                  <a16:creationId xmlns:a16="http://schemas.microsoft.com/office/drawing/2014/main" xmlns="" id="{42498CED-B4AD-4787-884B-0CBD8A7C189D}"/>
                </a:ext>
              </a:extLst>
            </p:cNvPr>
            <p:cNvSpPr/>
            <p:nvPr/>
          </p:nvSpPr>
          <p:spPr>
            <a:xfrm>
              <a:off x="6624640" y="4776887"/>
              <a:ext cx="3279773" cy="722410"/>
            </a:xfrm>
            <a:prstGeom prst="roundRect">
              <a:avLst>
                <a:gd name="adj" fmla="val 0"/>
              </a:avLst>
            </a:prstGeom>
            <a:solidFill>
              <a:srgbClr val="203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91">
                <a:defRPr/>
              </a:pPr>
              <a:r>
                <a:rPr lang="ko-KR" altLang="en-US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계획인구 </a:t>
              </a:r>
              <a:r>
                <a:rPr lang="en-US" altLang="ko-KR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3</a:t>
              </a:r>
              <a:r>
                <a:rPr lang="ko-KR" altLang="en-US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만</a:t>
              </a:r>
              <a:r>
                <a:rPr lang="en-US" altLang="ko-KR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3</a:t>
              </a:r>
              <a:r>
                <a:rPr lang="ko-KR" altLang="en-US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천명  </a:t>
              </a:r>
              <a:r>
                <a:rPr lang="ko-KR" altLang="en-US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에코시티  중심상업시설</a:t>
              </a:r>
              <a:endParaRPr lang="en-US" altLang="ko-KR" sz="1600" b="1" spc="-250" dirty="0">
                <a:ln w="38100"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  <a:p>
              <a:pPr algn="ctr" defTabSz="914491">
                <a:defRPr/>
              </a:pPr>
              <a:r>
                <a:rPr lang="ko-KR" altLang="en-US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산업단지  </a:t>
              </a:r>
              <a:r>
                <a:rPr lang="ko-KR" altLang="en-US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內  중소기업  수요 확보 가능</a:t>
              </a:r>
              <a:endParaRPr lang="en-US" altLang="ko-KR" sz="1600" b="1" spc="-250" dirty="0">
                <a:ln w="38100"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xmlns="" id="{A5F5FE4E-1F33-4AC6-A651-E056774BF90A}"/>
                </a:ext>
              </a:extLst>
            </p:cNvPr>
            <p:cNvSpPr/>
            <p:nvPr/>
          </p:nvSpPr>
          <p:spPr>
            <a:xfrm rot="10800000" flipV="1">
              <a:off x="6570031" y="3787370"/>
              <a:ext cx="3492276" cy="837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  <a:scene3d>
                <a:camera prst="orthographicFront"/>
                <a:lightRig rig="threePt" dir="t"/>
              </a:scene3d>
              <a:sp3d extrusionH="57150" contourW="50800">
                <a:bevelT w="1270"/>
                <a:contourClr>
                  <a:schemeClr val="bg1"/>
                </a:contourClr>
              </a:sp3d>
            </a:bodyPr>
            <a:lstStyle/>
            <a:p>
              <a:pPr algn="ctr" defTabSz="914491">
                <a:spcBef>
                  <a:spcPct val="20000"/>
                </a:spcBef>
                <a:buClr>
                  <a:prstClr val="black"/>
                </a:buClr>
                <a:defRPr/>
              </a:pPr>
              <a:r>
                <a:rPr lang="en-US" altLang="ko-KR" sz="1600" b="1" dirty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14,000</a:t>
              </a:r>
              <a:r>
                <a:rPr lang="ko-KR" altLang="en-US" sz="1600" b="1" dirty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세대 입주 및 예정 </a:t>
              </a:r>
              <a:r>
                <a:rPr lang="en-US" altLang="ko-KR" sz="1600" b="1" dirty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+</a:t>
              </a:r>
            </a:p>
            <a:p>
              <a:pPr algn="ctr" defTabSz="914491">
                <a:spcBef>
                  <a:spcPct val="20000"/>
                </a:spcBef>
                <a:buClr>
                  <a:prstClr val="black"/>
                </a:buClr>
                <a:defRPr/>
              </a:pPr>
              <a:r>
                <a:rPr lang="ko-KR" altLang="en-US" sz="1600" b="1" dirty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기존 송천권역 등 풍부한 배후수요</a:t>
              </a:r>
              <a:endParaRPr lang="en-US" altLang="ko-KR" sz="1600" b="1" dirty="0">
                <a:solidFill>
                  <a:prstClr val="black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  <a:cs typeface="조선일보명조" panose="02030304000000000000" pitchFamily="18" charset="-127"/>
              </a:endParaRPr>
            </a:p>
            <a:p>
              <a:pPr algn="ctr" defTabSz="914491">
                <a:spcBef>
                  <a:spcPct val="20000"/>
                </a:spcBef>
                <a:buClr>
                  <a:prstClr val="black"/>
                </a:buClr>
                <a:defRPr/>
              </a:pPr>
              <a:r>
                <a:rPr lang="en-US" altLang="ko-KR" sz="1600" b="1" dirty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+ </a:t>
              </a:r>
              <a:r>
                <a:rPr lang="ko-KR" altLang="en-US" sz="1600" b="1" dirty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전주 및 완주 산업단지 기업 수요 </a:t>
              </a:r>
              <a:endParaRPr lang="en-US" altLang="ko-KR" sz="1600" b="1" dirty="0">
                <a:solidFill>
                  <a:prstClr val="black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xmlns="" id="{E1D81062-3EAB-4A30-8201-BADACB9B33CF}"/>
              </a:ext>
            </a:extLst>
          </p:cNvPr>
          <p:cNvGrpSpPr/>
          <p:nvPr/>
        </p:nvGrpSpPr>
        <p:grpSpPr>
          <a:xfrm>
            <a:off x="5" y="1555812"/>
            <a:ext cx="3066757" cy="5292028"/>
            <a:chOff x="0" y="1555812"/>
            <a:chExt cx="3322320" cy="5292028"/>
          </a:xfrm>
        </p:grpSpPr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xmlns="" id="{3543E646-36ED-4740-913B-B56A531FC0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79"/>
            <a:stretch/>
          </p:blipFill>
          <p:spPr>
            <a:xfrm>
              <a:off x="1979" y="3397968"/>
              <a:ext cx="3320341" cy="3442891"/>
            </a:xfrm>
            <a:prstGeom prst="rect">
              <a:avLst/>
            </a:prstGeom>
          </p:spPr>
        </p:pic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xmlns="" id="{002ECAA8-BCB8-45F9-B1FF-CA0B30EB8F7F}"/>
                </a:ext>
              </a:extLst>
            </p:cNvPr>
            <p:cNvSpPr/>
            <p:nvPr/>
          </p:nvSpPr>
          <p:spPr>
            <a:xfrm flipH="1">
              <a:off x="1040966" y="5802841"/>
              <a:ext cx="885661" cy="1723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  <a:scene3d>
                <a:camera prst="orthographicFront"/>
                <a:lightRig rig="threePt" dir="t"/>
              </a:scene3d>
              <a:sp3d extrusionH="57150" contourW="57150">
                <a:bevelT w="1270"/>
                <a:contourClr>
                  <a:srgbClr val="E71324"/>
                </a:contourClr>
              </a:sp3d>
            </a:bodyPr>
            <a:lstStyle/>
            <a:p>
              <a:pPr algn="ctr" defTabSz="914491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1400" b="1" spc="-100" dirty="0">
                  <a:solidFill>
                    <a:prstClr val="white"/>
                  </a:solidFill>
                  <a:latin typeface="Rix정고딕 B" pitchFamily="18" charset="-127"/>
                  <a:ea typeface="Rix정고딕 B" pitchFamily="18" charset="-127"/>
                </a:rPr>
                <a:t>로마네시티</a:t>
              </a:r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xmlns="" id="{FA4B6837-594D-49B4-B693-77912F9468F5}"/>
                </a:ext>
              </a:extLst>
            </p:cNvPr>
            <p:cNvSpPr/>
            <p:nvPr/>
          </p:nvSpPr>
          <p:spPr>
            <a:xfrm flipH="1">
              <a:off x="1166817" y="4014824"/>
              <a:ext cx="642538" cy="1292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  <a:scene3d>
                <a:camera prst="orthographicFront"/>
                <a:lightRig rig="threePt" dir="t"/>
              </a:scene3d>
              <a:sp3d extrusionH="57150" contourW="57150">
                <a:bevelT w="1270"/>
                <a:contourClr>
                  <a:srgbClr val="E71324"/>
                </a:contourClr>
              </a:sp3d>
            </a:bodyPr>
            <a:lstStyle/>
            <a:p>
              <a:pPr algn="ctr" defTabSz="914491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1050" b="1" spc="-100" dirty="0">
                  <a:solidFill>
                    <a:prstClr val="white"/>
                  </a:solidFill>
                  <a:latin typeface="Rix정고딕 B" pitchFamily="18" charset="-127"/>
                  <a:ea typeface="Rix정고딕 B" pitchFamily="18" charset="-127"/>
                </a:rPr>
                <a:t>로마네시티</a:t>
              </a:r>
            </a:p>
          </p:txBody>
        </p: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xmlns="" id="{736BF703-B550-44D1-B07C-996F45AC3903}"/>
                </a:ext>
              </a:extLst>
            </p:cNvPr>
            <p:cNvGrpSpPr/>
            <p:nvPr/>
          </p:nvGrpSpPr>
          <p:grpSpPr>
            <a:xfrm>
              <a:off x="531646" y="1555812"/>
              <a:ext cx="2255618" cy="2255618"/>
              <a:chOff x="531646" y="1160644"/>
              <a:chExt cx="2255618" cy="2255618"/>
            </a:xfrm>
          </p:grpSpPr>
          <p:sp>
            <p:nvSpPr>
              <p:cNvPr id="99" name="타원 98">
                <a:extLst>
                  <a:ext uri="{FF2B5EF4-FFF2-40B4-BE49-F238E27FC236}">
                    <a16:creationId xmlns:a16="http://schemas.microsoft.com/office/drawing/2014/main" xmlns="" id="{4B8A0FFD-8EF0-42BD-B6F0-A4EFE0841AEB}"/>
                  </a:ext>
                </a:extLst>
              </p:cNvPr>
              <p:cNvSpPr/>
              <p:nvPr/>
            </p:nvSpPr>
            <p:spPr>
              <a:xfrm>
                <a:off x="531646" y="1160644"/>
                <a:ext cx="2255618" cy="2255618"/>
              </a:xfrm>
              <a:prstGeom prst="ellipse">
                <a:avLst/>
              </a:prstGeom>
              <a:solidFill>
                <a:srgbClr val="0070C0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91">
                  <a:defRPr/>
                </a:pPr>
                <a:endParaRPr lang="ko-KR" altLang="en-US" dirty="0">
                  <a:solidFill>
                    <a:prstClr val="white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</p:txBody>
          </p:sp>
          <p:sp>
            <p:nvSpPr>
              <p:cNvPr id="100" name="타원 99">
                <a:extLst>
                  <a:ext uri="{FF2B5EF4-FFF2-40B4-BE49-F238E27FC236}">
                    <a16:creationId xmlns:a16="http://schemas.microsoft.com/office/drawing/2014/main" xmlns="" id="{B314C499-FF64-4CC2-8833-20799F69786C}"/>
                  </a:ext>
                </a:extLst>
              </p:cNvPr>
              <p:cNvSpPr/>
              <p:nvPr/>
            </p:nvSpPr>
            <p:spPr>
              <a:xfrm>
                <a:off x="660141" y="1289139"/>
                <a:ext cx="1998628" cy="199862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91">
                  <a:defRPr/>
                </a:pPr>
                <a:endParaRPr lang="ko-KR" altLang="en-US" dirty="0">
                  <a:solidFill>
                    <a:prstClr val="white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</p:txBody>
          </p:sp>
          <p:sp>
            <p:nvSpPr>
              <p:cNvPr id="101" name="타원 100">
                <a:extLst>
                  <a:ext uri="{FF2B5EF4-FFF2-40B4-BE49-F238E27FC236}">
                    <a16:creationId xmlns:a16="http://schemas.microsoft.com/office/drawing/2014/main" xmlns="" id="{A1DAD4BE-CF48-46A8-A8B0-AD2984AE63CB}"/>
                  </a:ext>
                </a:extLst>
              </p:cNvPr>
              <p:cNvSpPr/>
              <p:nvPr/>
            </p:nvSpPr>
            <p:spPr>
              <a:xfrm>
                <a:off x="759804" y="1388803"/>
                <a:ext cx="1799302" cy="1799300"/>
              </a:xfrm>
              <a:prstGeom prst="ellipse">
                <a:avLst/>
              </a:prstGeom>
              <a:solidFill>
                <a:schemeClr val="bg1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91">
                  <a:defRPr/>
                </a:pPr>
                <a:endParaRPr lang="ko-KR" altLang="en-US" dirty="0">
                  <a:solidFill>
                    <a:prstClr val="white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44EBAD04-5853-4E08-9401-5B6D18D582CC}"/>
                  </a:ext>
                </a:extLst>
              </p:cNvPr>
              <p:cNvSpPr txBox="1"/>
              <p:nvPr/>
            </p:nvSpPr>
            <p:spPr>
              <a:xfrm>
                <a:off x="954856" y="1588364"/>
                <a:ext cx="14092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914491">
                  <a:defRPr/>
                </a:pPr>
                <a:r>
                  <a:rPr lang="ko-KR" altLang="en-US" sz="2400" b="1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FF0000"/>
                    </a:solidFill>
                    <a:latin typeface="Yoon 윤고딕 530_TT" panose="02090603020101020101" pitchFamily="18" charset="-127"/>
                    <a:ea typeface="Yoon 윤고딕 530_TT" panose="02090603020101020101" pitchFamily="18" charset="-127"/>
                  </a:rPr>
                  <a:t>입지</a:t>
                </a:r>
                <a:endParaRPr lang="en-US" altLang="ko-KR" sz="2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FF0000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  <a:p>
                <a:pPr algn="ctr" defTabSz="914491">
                  <a:defRPr/>
                </a:pPr>
                <a:r>
                  <a:rPr lang="en-US" altLang="ko-KR" sz="2000" b="1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black"/>
                    </a:solidFill>
                    <a:latin typeface="Yoon 윤고딕 530_TT" panose="02090603020101020101" pitchFamily="18" charset="-127"/>
                    <a:ea typeface="Yoon 윤고딕 530_TT" panose="02090603020101020101" pitchFamily="18" charset="-127"/>
                  </a:rPr>
                  <a:t>Premium</a:t>
                </a:r>
              </a:p>
            </p:txBody>
          </p:sp>
          <p:cxnSp>
            <p:nvCxnSpPr>
              <p:cNvPr id="103" name="직선 연결선 102">
                <a:extLst>
                  <a:ext uri="{FF2B5EF4-FFF2-40B4-BE49-F238E27FC236}">
                    <a16:creationId xmlns:a16="http://schemas.microsoft.com/office/drawing/2014/main" xmlns="" id="{C9F976BA-D9F7-4F52-9905-B5B8CDD15E26}"/>
                  </a:ext>
                </a:extLst>
              </p:cNvPr>
              <p:cNvCxnSpPr/>
              <p:nvPr/>
            </p:nvCxnSpPr>
            <p:spPr>
              <a:xfrm>
                <a:off x="922307" y="2324274"/>
                <a:ext cx="151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xmlns="" id="{4EA6CC19-242A-44E1-9EB4-04D6E96E559E}"/>
                  </a:ext>
                </a:extLst>
              </p:cNvPr>
              <p:cNvSpPr/>
              <p:nvPr/>
            </p:nvSpPr>
            <p:spPr>
              <a:xfrm>
                <a:off x="885762" y="2409469"/>
                <a:ext cx="15858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91">
                  <a:defRPr/>
                </a:pPr>
                <a:r>
                  <a:rPr lang="ko-KR" altLang="en-US" sz="1600" b="1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black"/>
                    </a:solidFill>
                    <a:latin typeface="Yoon 윤고딕 530_TT" panose="02090603020101020101" pitchFamily="18" charset="-127"/>
                    <a:ea typeface="Yoon 윤고딕 530_TT" panose="02090603020101020101" pitchFamily="18" charset="-127"/>
                  </a:rPr>
                  <a:t>에코시티 초입</a:t>
                </a:r>
                <a:endParaRPr lang="en-US" altLang="ko-KR" sz="16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  <a:p>
                <a:pPr algn="ctr" defTabSz="914491">
                  <a:defRPr/>
                </a:pPr>
                <a:r>
                  <a:rPr lang="ko-KR" altLang="en-US" sz="1600" b="1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black"/>
                    </a:solidFill>
                    <a:latin typeface="Yoon 윤고딕 530_TT" panose="02090603020101020101" pitchFamily="18" charset="-127"/>
                    <a:ea typeface="Yoon 윤고딕 530_TT" panose="02090603020101020101" pitchFamily="18" charset="-127"/>
                  </a:rPr>
                  <a:t>대로변 입지</a:t>
                </a:r>
                <a:endParaRPr lang="ko-KR" altLang="en-US" sz="1600" dirty="0">
                  <a:solidFill>
                    <a:prstClr val="black"/>
                  </a:solidFill>
                  <a:latin typeface="맑은 고딕"/>
                </a:endParaRPr>
              </a:p>
            </p:txBody>
          </p:sp>
        </p:grpSp>
        <p:sp>
          <p:nvSpPr>
            <p:cNvPr id="96" name="모서리가 둥근 직사각형 25">
              <a:extLst>
                <a:ext uri="{FF2B5EF4-FFF2-40B4-BE49-F238E27FC236}">
                  <a16:creationId xmlns:a16="http://schemas.microsoft.com/office/drawing/2014/main" xmlns="" id="{69F74A86-A0C9-4C88-993C-C1572DEC2BBB}"/>
                </a:ext>
              </a:extLst>
            </p:cNvPr>
            <p:cNvSpPr/>
            <p:nvPr/>
          </p:nvSpPr>
          <p:spPr>
            <a:xfrm>
              <a:off x="0" y="4776928"/>
              <a:ext cx="3310581" cy="722368"/>
            </a:xfrm>
            <a:prstGeom prst="roundRect">
              <a:avLst>
                <a:gd name="adj" fmla="val 0"/>
              </a:avLst>
            </a:prstGeom>
            <a:solidFill>
              <a:srgbClr val="203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91">
                <a:defRPr/>
              </a:pPr>
              <a:r>
                <a:rPr lang="ko-KR" altLang="en-US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에코시티 내 최대규모 상업시설</a:t>
              </a:r>
              <a:endParaRPr lang="en-US" altLang="ko-KR" sz="1600" b="1" spc="-250" dirty="0">
                <a:ln w="38100"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  <a:p>
              <a:pPr algn="ctr" defTabSz="914491">
                <a:defRPr/>
              </a:pPr>
              <a:r>
                <a:rPr lang="ko-KR" altLang="en-US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전주 북부권 </a:t>
              </a:r>
              <a:r>
                <a:rPr lang="ko-KR" altLang="en-US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최고의 항아리 상권</a:t>
              </a:r>
              <a:endParaRPr lang="en-US" altLang="ko-KR" sz="1600" b="1" spc="-250" dirty="0">
                <a:ln w="38100"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xmlns="" id="{B3AE013D-5313-46DF-B48A-4D9E0CD618EC}"/>
                </a:ext>
              </a:extLst>
            </p:cNvPr>
            <p:cNvSpPr/>
            <p:nvPr/>
          </p:nvSpPr>
          <p:spPr>
            <a:xfrm rot="10800000" flipV="1">
              <a:off x="443751" y="3935102"/>
              <a:ext cx="2479845" cy="5416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  <a:scene3d>
                <a:camera prst="orthographicFront"/>
                <a:lightRig rig="threePt" dir="t"/>
              </a:scene3d>
              <a:sp3d extrusionH="57150" contourW="50800">
                <a:bevelT w="1270"/>
                <a:contourClr>
                  <a:schemeClr val="bg1"/>
                </a:contourClr>
              </a:sp3d>
            </a:bodyPr>
            <a:lstStyle/>
            <a:p>
              <a:pPr algn="ctr" defTabSz="914491">
                <a:spcBef>
                  <a:spcPct val="20000"/>
                </a:spcBef>
                <a:buClr>
                  <a:prstClr val="black"/>
                </a:buClr>
                <a:defRPr/>
              </a:pPr>
              <a:r>
                <a:rPr lang="ko-KR" altLang="en-US" sz="1600" b="1" dirty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전주 전지역 접근 편리한 </a:t>
              </a:r>
            </a:p>
            <a:p>
              <a:pPr algn="ctr" defTabSz="914491">
                <a:spcBef>
                  <a:spcPct val="20000"/>
                </a:spcBef>
                <a:buClr>
                  <a:prstClr val="black"/>
                </a:buClr>
                <a:defRPr/>
              </a:pPr>
              <a:r>
                <a:rPr lang="ko-KR" altLang="en-US" sz="1600" b="1" dirty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광역 교통망 우수</a:t>
              </a:r>
            </a:p>
          </p:txBody>
        </p:sp>
        <p:sp>
          <p:nvSpPr>
            <p:cNvPr id="98" name="자유형 17">
              <a:extLst>
                <a:ext uri="{FF2B5EF4-FFF2-40B4-BE49-F238E27FC236}">
                  <a16:creationId xmlns:a16="http://schemas.microsoft.com/office/drawing/2014/main" xmlns="" id="{62CF87A4-796A-4166-AC51-FB2EC45B6948}"/>
                </a:ext>
              </a:extLst>
            </p:cNvPr>
            <p:cNvSpPr/>
            <p:nvPr/>
          </p:nvSpPr>
          <p:spPr>
            <a:xfrm>
              <a:off x="3320741" y="3454400"/>
              <a:ext cx="0" cy="3393440"/>
            </a:xfrm>
            <a:custGeom>
              <a:avLst/>
              <a:gdLst>
                <a:gd name="connsiteX0" fmla="*/ 0 w 0"/>
                <a:gd name="connsiteY0" fmla="*/ 0 h 3393440"/>
                <a:gd name="connsiteX1" fmla="*/ 0 w 0"/>
                <a:gd name="connsiteY1" fmla="*/ 3393440 h 339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93440">
                  <a:moveTo>
                    <a:pt x="0" y="0"/>
                  </a:moveTo>
                  <a:lnTo>
                    <a:pt x="0" y="3393440"/>
                  </a:ln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91">
                <a:defRPr/>
              </a:pPr>
              <a:endParaRPr lang="ko-KR" altLang="en-US" dirty="0">
                <a:solidFill>
                  <a:prstClr val="white"/>
                </a:solidFill>
                <a:latin typeface="맑은 고딕"/>
              </a:endParaRPr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xmlns="" id="{50CA9F9A-EE18-4FAD-B3F6-41A8231EAA20}"/>
              </a:ext>
            </a:extLst>
          </p:cNvPr>
          <p:cNvGrpSpPr/>
          <p:nvPr/>
        </p:nvGrpSpPr>
        <p:grpSpPr>
          <a:xfrm>
            <a:off x="3029373" y="1555812"/>
            <a:ext cx="3095097" cy="5292028"/>
            <a:chOff x="3281778" y="1555812"/>
            <a:chExt cx="3353022" cy="5292028"/>
          </a:xfrm>
        </p:grpSpPr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9BBE31E9-60D6-41B9-97F8-BCA00AF7D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39" r="33227"/>
            <a:stretch/>
          </p:blipFill>
          <p:spPr>
            <a:xfrm>
              <a:off x="3322639" y="3397968"/>
              <a:ext cx="3291840" cy="3442891"/>
            </a:xfrm>
            <a:prstGeom prst="rect">
              <a:avLst/>
            </a:prstGeom>
          </p:spPr>
        </p:pic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xmlns="" id="{C90DC375-7A87-4B1D-B442-F7C5D7D81066}"/>
                </a:ext>
              </a:extLst>
            </p:cNvPr>
            <p:cNvGrpSpPr/>
            <p:nvPr/>
          </p:nvGrpSpPr>
          <p:grpSpPr>
            <a:xfrm>
              <a:off x="3829526" y="1555812"/>
              <a:ext cx="2255618" cy="2255618"/>
              <a:chOff x="531646" y="1160644"/>
              <a:chExt cx="2255618" cy="2255618"/>
            </a:xfrm>
          </p:grpSpPr>
          <p:sp>
            <p:nvSpPr>
              <p:cNvPr id="111" name="타원 110">
                <a:extLst>
                  <a:ext uri="{FF2B5EF4-FFF2-40B4-BE49-F238E27FC236}">
                    <a16:creationId xmlns:a16="http://schemas.microsoft.com/office/drawing/2014/main" xmlns="" id="{19FC4BA3-4243-4C0D-8193-36930E6540F6}"/>
                  </a:ext>
                </a:extLst>
              </p:cNvPr>
              <p:cNvSpPr/>
              <p:nvPr/>
            </p:nvSpPr>
            <p:spPr>
              <a:xfrm>
                <a:off x="531646" y="1160644"/>
                <a:ext cx="2255618" cy="2255618"/>
              </a:xfrm>
              <a:prstGeom prst="ellipse">
                <a:avLst/>
              </a:prstGeom>
              <a:solidFill>
                <a:srgbClr val="0070C0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91">
                  <a:defRPr/>
                </a:pPr>
                <a:endParaRPr lang="ko-KR" altLang="en-US" dirty="0">
                  <a:solidFill>
                    <a:prstClr val="white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</p:txBody>
          </p:sp>
          <p:sp>
            <p:nvSpPr>
              <p:cNvPr id="112" name="타원 111">
                <a:extLst>
                  <a:ext uri="{FF2B5EF4-FFF2-40B4-BE49-F238E27FC236}">
                    <a16:creationId xmlns:a16="http://schemas.microsoft.com/office/drawing/2014/main" xmlns="" id="{F8BC694A-8394-40FC-B69A-99B618FA6903}"/>
                  </a:ext>
                </a:extLst>
              </p:cNvPr>
              <p:cNvSpPr/>
              <p:nvPr/>
            </p:nvSpPr>
            <p:spPr>
              <a:xfrm>
                <a:off x="660141" y="1289139"/>
                <a:ext cx="1998628" cy="199862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91">
                  <a:defRPr/>
                </a:pPr>
                <a:endParaRPr lang="ko-KR" altLang="en-US" dirty="0">
                  <a:solidFill>
                    <a:prstClr val="white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</p:txBody>
          </p:sp>
          <p:sp>
            <p:nvSpPr>
              <p:cNvPr id="113" name="타원 112">
                <a:extLst>
                  <a:ext uri="{FF2B5EF4-FFF2-40B4-BE49-F238E27FC236}">
                    <a16:creationId xmlns:a16="http://schemas.microsoft.com/office/drawing/2014/main" xmlns="" id="{81182136-E2F9-44AB-9DD6-C511E4D61799}"/>
                  </a:ext>
                </a:extLst>
              </p:cNvPr>
              <p:cNvSpPr/>
              <p:nvPr/>
            </p:nvSpPr>
            <p:spPr>
              <a:xfrm>
                <a:off x="759804" y="1388803"/>
                <a:ext cx="1799302" cy="1799300"/>
              </a:xfrm>
              <a:prstGeom prst="ellipse">
                <a:avLst/>
              </a:prstGeom>
              <a:solidFill>
                <a:schemeClr val="bg1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91">
                  <a:defRPr/>
                </a:pPr>
                <a:endParaRPr lang="ko-KR" altLang="en-US" dirty="0">
                  <a:solidFill>
                    <a:prstClr val="white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C8A7EBEB-C838-4C06-B100-81105F99CD92}"/>
                  </a:ext>
                </a:extLst>
              </p:cNvPr>
              <p:cNvSpPr txBox="1"/>
              <p:nvPr/>
            </p:nvSpPr>
            <p:spPr>
              <a:xfrm>
                <a:off x="954856" y="1588364"/>
                <a:ext cx="14092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914491">
                  <a:defRPr/>
                </a:pPr>
                <a:r>
                  <a:rPr lang="ko-KR" altLang="en-US" sz="2400" b="1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FF0000"/>
                    </a:solidFill>
                    <a:latin typeface="Yoon 윤고딕 530_TT" panose="02090603020101020101" pitchFamily="18" charset="-127"/>
                    <a:ea typeface="Yoon 윤고딕 530_TT" panose="02090603020101020101" pitchFamily="18" charset="-127"/>
                  </a:rPr>
                  <a:t>랜드마크</a:t>
                </a:r>
                <a:endParaRPr lang="en-US" altLang="ko-KR" sz="2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FF0000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  <a:p>
                <a:pPr algn="ctr" defTabSz="914491">
                  <a:defRPr/>
                </a:pPr>
                <a:r>
                  <a:rPr lang="en-US" altLang="ko-KR" sz="2000" b="1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black"/>
                    </a:solidFill>
                    <a:latin typeface="Yoon 윤고딕 530_TT" panose="02090603020101020101" pitchFamily="18" charset="-127"/>
                    <a:ea typeface="Yoon 윤고딕 530_TT" panose="02090603020101020101" pitchFamily="18" charset="-127"/>
                  </a:rPr>
                  <a:t>Premium</a:t>
                </a:r>
              </a:p>
            </p:txBody>
          </p:sp>
          <p:cxnSp>
            <p:nvCxnSpPr>
              <p:cNvPr id="115" name="직선 연결선 114">
                <a:extLst>
                  <a:ext uri="{FF2B5EF4-FFF2-40B4-BE49-F238E27FC236}">
                    <a16:creationId xmlns:a16="http://schemas.microsoft.com/office/drawing/2014/main" xmlns="" id="{0BD091CD-A92E-492F-B358-E8E9623FD477}"/>
                  </a:ext>
                </a:extLst>
              </p:cNvPr>
              <p:cNvCxnSpPr/>
              <p:nvPr/>
            </p:nvCxnSpPr>
            <p:spPr>
              <a:xfrm>
                <a:off x="922307" y="2324274"/>
                <a:ext cx="151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직사각형 115">
                <a:extLst>
                  <a:ext uri="{FF2B5EF4-FFF2-40B4-BE49-F238E27FC236}">
                    <a16:creationId xmlns:a16="http://schemas.microsoft.com/office/drawing/2014/main" xmlns="" id="{E4DA3199-91A6-44DD-A272-1E107E4FAD53}"/>
                  </a:ext>
                </a:extLst>
              </p:cNvPr>
              <p:cNvSpPr/>
              <p:nvPr/>
            </p:nvSpPr>
            <p:spPr>
              <a:xfrm>
                <a:off x="776359" y="2409469"/>
                <a:ext cx="18046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91">
                  <a:defRPr/>
                </a:pPr>
                <a:r>
                  <a:rPr lang="ko-KR" altLang="en-US" sz="1600" b="1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black"/>
                    </a:solidFill>
                    <a:latin typeface="Yoon 윤고딕 530_TT" panose="02090603020101020101" pitchFamily="18" charset="-127"/>
                    <a:ea typeface="Yoon 윤고딕 530_TT" panose="02090603020101020101" pitchFamily="18" charset="-127"/>
                  </a:rPr>
                  <a:t>콜로세움 외관의</a:t>
                </a:r>
                <a:endParaRPr lang="en-US" altLang="ko-KR" sz="16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endParaRPr>
              </a:p>
              <a:p>
                <a:pPr algn="ctr" defTabSz="914491">
                  <a:defRPr/>
                </a:pPr>
                <a:r>
                  <a:rPr lang="ko-KR" altLang="en-US" sz="1600" b="1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black"/>
                    </a:solidFill>
                    <a:latin typeface="Yoon 윤고딕 530_TT" panose="02090603020101020101" pitchFamily="18" charset="-127"/>
                    <a:ea typeface="Yoon 윤고딕 530_TT" panose="02090603020101020101" pitchFamily="18" charset="-127"/>
                  </a:rPr>
                  <a:t>복합문화시설</a:t>
                </a:r>
              </a:p>
            </p:txBody>
          </p:sp>
        </p:grpSp>
        <p:sp>
          <p:nvSpPr>
            <p:cNvPr id="108" name="모서리가 둥근 직사각형 25">
              <a:extLst>
                <a:ext uri="{FF2B5EF4-FFF2-40B4-BE49-F238E27FC236}">
                  <a16:creationId xmlns:a16="http://schemas.microsoft.com/office/drawing/2014/main" xmlns="" id="{EF73C169-A7D6-4BA6-9768-21EE1B186CC1}"/>
                </a:ext>
              </a:extLst>
            </p:cNvPr>
            <p:cNvSpPr/>
            <p:nvPr/>
          </p:nvSpPr>
          <p:spPr>
            <a:xfrm>
              <a:off x="3339133" y="4776929"/>
              <a:ext cx="3275346" cy="722368"/>
            </a:xfrm>
            <a:prstGeom prst="roundRect">
              <a:avLst>
                <a:gd name="adj" fmla="val 0"/>
              </a:avLst>
            </a:prstGeom>
            <a:solidFill>
              <a:srgbClr val="203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91">
                <a:defRPr/>
              </a:pPr>
              <a:r>
                <a:rPr lang="ko-KR" altLang="en-US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집객효과의 시작점  </a:t>
              </a:r>
              <a:r>
                <a:rPr lang="en-US" altLang="ko-KR" sz="1600" b="1" spc="-250" dirty="0" smtClean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CGV,</a:t>
              </a:r>
              <a:r>
                <a:rPr lang="ko-KR" altLang="en-US" sz="1600" b="1" spc="-250" dirty="0" err="1" smtClean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스타벅스</a:t>
              </a:r>
              <a:r>
                <a:rPr lang="ko-KR" altLang="en-US" sz="1600" b="1" spc="-250" dirty="0" smtClean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 </a:t>
              </a:r>
              <a:r>
                <a:rPr lang="ko-KR" altLang="en-US" sz="1600" b="1" spc="-250" dirty="0" err="1" smtClean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입점</a:t>
              </a:r>
              <a:endParaRPr lang="en-US" altLang="ko-KR" sz="1600" b="1" spc="-250" dirty="0">
                <a:ln w="38100"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  <a:p>
              <a:pPr algn="ctr" defTabSz="914491">
                <a:defRPr/>
              </a:pPr>
              <a:r>
                <a:rPr lang="ko-KR" altLang="en-US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차별화된 건축적 요소</a:t>
              </a:r>
              <a:r>
                <a:rPr lang="en-US" altLang="ko-KR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, </a:t>
              </a:r>
              <a:r>
                <a:rPr lang="ko-KR" altLang="en-US" sz="1600" b="1" spc="-250" dirty="0">
                  <a:ln w="38100"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준비된 복합상업시설</a:t>
              </a:r>
              <a:endParaRPr lang="en-US" altLang="ko-KR" sz="1600" b="1" spc="-250" dirty="0">
                <a:ln w="38100"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xmlns="" id="{A93C66CB-3B57-40A6-BDAB-C67B619AD94F}"/>
                </a:ext>
              </a:extLst>
            </p:cNvPr>
            <p:cNvSpPr/>
            <p:nvPr/>
          </p:nvSpPr>
          <p:spPr>
            <a:xfrm rot="10800000" flipV="1">
              <a:off x="3281778" y="3939774"/>
              <a:ext cx="3299516" cy="837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  <a:scene3d>
                <a:camera prst="orthographicFront"/>
                <a:lightRig rig="threePt" dir="t"/>
              </a:scene3d>
              <a:sp3d extrusionH="57150" contourW="50800">
                <a:bevelT w="1270"/>
                <a:contourClr>
                  <a:schemeClr val="bg1"/>
                </a:contourClr>
              </a:sp3d>
            </a:bodyPr>
            <a:lstStyle/>
            <a:p>
              <a:pPr algn="ctr" defTabSz="914491">
                <a:spcBef>
                  <a:spcPct val="20000"/>
                </a:spcBef>
                <a:buClr>
                  <a:prstClr val="black"/>
                </a:buClr>
                <a:defRPr/>
              </a:pPr>
              <a:r>
                <a:rPr lang="ko-KR" altLang="en-US" sz="1600" b="1" dirty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에코시티 내 대형테넌트 유일</a:t>
              </a:r>
              <a:endParaRPr lang="en-US" altLang="ko-KR" sz="1600" b="1" dirty="0">
                <a:solidFill>
                  <a:prstClr val="black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  <a:cs typeface="조선일보명조" panose="02030304000000000000" pitchFamily="18" charset="-127"/>
              </a:endParaRPr>
            </a:p>
            <a:p>
              <a:pPr algn="ctr" defTabSz="914491">
                <a:spcBef>
                  <a:spcPct val="20000"/>
                </a:spcBef>
                <a:buClr>
                  <a:prstClr val="black"/>
                </a:buClr>
                <a:defRPr/>
              </a:pPr>
              <a:r>
                <a:rPr lang="en-US" altLang="ko-KR" sz="1600" b="1" dirty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CGV </a:t>
              </a:r>
              <a:r>
                <a:rPr lang="ko-KR" altLang="en-US" sz="1600" b="1" dirty="0" smtClean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영화관</a:t>
              </a:r>
              <a:r>
                <a:rPr lang="en-US" altLang="ko-KR" sz="1600" b="1" dirty="0" smtClean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/ </a:t>
              </a:r>
              <a:r>
                <a:rPr lang="ko-KR" altLang="en-US" sz="1600" b="1" dirty="0" smtClean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스타벅스</a:t>
              </a:r>
              <a:endParaRPr lang="en-US" altLang="ko-KR" sz="1600" b="1" dirty="0">
                <a:solidFill>
                  <a:prstClr val="black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  <a:cs typeface="조선일보명조" panose="02030304000000000000" pitchFamily="18" charset="-127"/>
              </a:endParaRPr>
            </a:p>
            <a:p>
              <a:pPr algn="ctr" defTabSz="914491">
                <a:spcBef>
                  <a:spcPct val="20000"/>
                </a:spcBef>
                <a:buClr>
                  <a:prstClr val="black"/>
                </a:buClr>
                <a:defRPr/>
              </a:pPr>
              <a:r>
                <a:rPr lang="en-US" altLang="ko-KR" sz="1600" b="1" dirty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(</a:t>
              </a:r>
              <a:r>
                <a:rPr lang="ko-KR" altLang="en-US" sz="1600" b="1" dirty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전주 최초 프리미엄관 개관 예정</a:t>
              </a:r>
              <a:r>
                <a:rPr lang="en-US" altLang="ko-KR" sz="1600" b="1" dirty="0">
                  <a:solidFill>
                    <a:prstClr val="black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  <a:cs typeface="조선일보명조" panose="02030304000000000000" pitchFamily="18" charset="-127"/>
                </a:rPr>
                <a:t>)</a:t>
              </a:r>
              <a:endParaRPr lang="ko-KR" altLang="en-US" sz="1600" b="1" dirty="0">
                <a:solidFill>
                  <a:prstClr val="black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10" name="자유형 63">
              <a:extLst>
                <a:ext uri="{FF2B5EF4-FFF2-40B4-BE49-F238E27FC236}">
                  <a16:creationId xmlns:a16="http://schemas.microsoft.com/office/drawing/2014/main" xmlns="" id="{3832600D-B9FC-4074-BBDA-17932D56F5AF}"/>
                </a:ext>
              </a:extLst>
            </p:cNvPr>
            <p:cNvSpPr/>
            <p:nvPr/>
          </p:nvSpPr>
          <p:spPr>
            <a:xfrm>
              <a:off x="6634800" y="3454400"/>
              <a:ext cx="0" cy="3393440"/>
            </a:xfrm>
            <a:custGeom>
              <a:avLst/>
              <a:gdLst>
                <a:gd name="connsiteX0" fmla="*/ 0 w 0"/>
                <a:gd name="connsiteY0" fmla="*/ 0 h 3393440"/>
                <a:gd name="connsiteX1" fmla="*/ 0 w 0"/>
                <a:gd name="connsiteY1" fmla="*/ 3393440 h 339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93440">
                  <a:moveTo>
                    <a:pt x="0" y="0"/>
                  </a:moveTo>
                  <a:lnTo>
                    <a:pt x="0" y="3393440"/>
                  </a:ln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91">
                <a:defRPr/>
              </a:pPr>
              <a:endParaRPr lang="ko-KR" altLang="en-US" dirty="0">
                <a:solidFill>
                  <a:prstClr val="white"/>
                </a:solidFill>
                <a:latin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1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그림 96">
            <a:extLst>
              <a:ext uri="{FF2B5EF4-FFF2-40B4-BE49-F238E27FC236}">
                <a16:creationId xmlns:a16="http://schemas.microsoft.com/office/drawing/2014/main" xmlns="" id="{64477D9C-FE8D-481E-844D-4B3C9D37A7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r="7575"/>
          <a:stretch/>
        </p:blipFill>
        <p:spPr>
          <a:xfrm>
            <a:off x="4220828" y="1360777"/>
            <a:ext cx="4789177" cy="397564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9" name="직사각형 8"/>
          <p:cNvSpPr/>
          <p:nvPr/>
        </p:nvSpPr>
        <p:spPr>
          <a:xfrm>
            <a:off x="-4766" y="5445224"/>
            <a:ext cx="9148768" cy="1512168"/>
          </a:xfrm>
          <a:prstGeom prst="rect">
            <a:avLst/>
          </a:prstGeom>
          <a:pattFill prst="dkUpDiag">
            <a:fgClr>
              <a:schemeClr val="accent5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ko-KR" altLang="en-US" sz="2300" dirty="0" smtClean="0">
                <a:solidFill>
                  <a:prstClr val="white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대단위 상업시설과 오피스텔이 함께 조성되는 대규모 복합문화시설</a:t>
            </a:r>
            <a:endParaRPr lang="en-US" altLang="ko-KR" sz="2300" dirty="0" smtClean="0">
              <a:solidFill>
                <a:prstClr val="white"/>
              </a:soli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  <a:p>
            <a:r>
              <a:rPr lang="ko-KR" altLang="en-US" sz="2500" b="1" dirty="0" smtClean="0">
                <a:solidFill>
                  <a:srgbClr val="FFFF00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전북 </a:t>
            </a:r>
            <a:r>
              <a:rPr lang="ko-KR" altLang="en-US" sz="2500" b="1" dirty="0">
                <a:solidFill>
                  <a:srgbClr val="FFFF00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최대 규모 단독상가이며</a:t>
            </a:r>
            <a:r>
              <a:rPr lang="en-US" altLang="ko-KR" sz="2500" b="1" dirty="0">
                <a:solidFill>
                  <a:srgbClr val="FFFF00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, </a:t>
            </a:r>
            <a:r>
              <a:rPr lang="ko-KR" altLang="en-US" sz="2500" b="1" dirty="0">
                <a:solidFill>
                  <a:srgbClr val="FFFF00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에코시티 내 최초의 오피스텔</a:t>
            </a:r>
            <a:endParaRPr lang="en-US" altLang="ko-KR" sz="2500" b="1" dirty="0">
              <a:solidFill>
                <a:srgbClr val="FFFF00"/>
              </a:soli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669290"/>
            <a:ext cx="8440615" cy="66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361753" y="669290"/>
            <a:ext cx="7078863" cy="66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83783" y="669290"/>
            <a:ext cx="7360217" cy="66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71661"/>
            <a:ext cx="20730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solidFill>
                  <a:prstClr val="black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 </a:t>
            </a:r>
            <a:r>
              <a:rPr lang="en-US" altLang="ko-KR" sz="2500" b="1" dirty="0" smtClean="0">
                <a:solidFill>
                  <a:prstClr val="black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1. </a:t>
            </a:r>
            <a:r>
              <a:rPr lang="ko-KR" altLang="en-US" sz="2500" b="1" dirty="0" smtClean="0">
                <a:solidFill>
                  <a:prstClr val="black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건축개요</a:t>
            </a:r>
            <a:r>
              <a:rPr lang="en-US" altLang="ko-KR" sz="2500" b="1" dirty="0" smtClean="0">
                <a:solidFill>
                  <a:prstClr val="black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 </a:t>
            </a:r>
            <a:endParaRPr lang="ko-KR" altLang="en-US" sz="2500" b="1" dirty="0">
              <a:solidFill>
                <a:prstClr val="black"/>
              </a:solidFill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8601-56A8-49C5-A64C-DCA4C441A14E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29910E78-BFFD-4049-AE6B-94D2A05AF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402" y="820780"/>
            <a:ext cx="2326972" cy="1498527"/>
          </a:xfrm>
          <a:prstGeom prst="rect">
            <a:avLst/>
          </a:prstGeom>
        </p:spPr>
      </p:pic>
      <p:sp>
        <p:nvSpPr>
          <p:cNvPr id="98" name="도형 97">
            <a:extLst>
              <a:ext uri="{FF2B5EF4-FFF2-40B4-BE49-F238E27FC236}">
                <a16:creationId xmlns:a16="http://schemas.microsoft.com/office/drawing/2014/main" xmlns="" id="{F833699F-4FA7-4466-AF4F-EC320E7893E7}"/>
              </a:ext>
            </a:extLst>
          </p:cNvPr>
          <p:cNvSpPr/>
          <p:nvPr/>
        </p:nvSpPr>
        <p:spPr>
          <a:xfrm rot="18031850" flipH="1">
            <a:off x="6948591" y="1474779"/>
            <a:ext cx="598217" cy="779291"/>
          </a:xfrm>
          <a:prstGeom prst="swooshArrow">
            <a:avLst>
              <a:gd name="adj1" fmla="val 17292"/>
              <a:gd name="adj2" fmla="val 21523"/>
            </a:avLst>
          </a:prstGeom>
          <a:solidFill>
            <a:srgbClr val="FF0000"/>
          </a:solidFill>
          <a:ln w="25400">
            <a:noFill/>
          </a:ln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07" name="표 106">
            <a:extLst>
              <a:ext uri="{FF2B5EF4-FFF2-40B4-BE49-F238E27FC236}">
                <a16:creationId xmlns:a16="http://schemas.microsoft.com/office/drawing/2014/main" xmlns="" id="{70524ACF-0774-4A4F-92E0-F04219DF6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410267"/>
              </p:ext>
            </p:extLst>
          </p:nvPr>
        </p:nvGraphicFramePr>
        <p:xfrm>
          <a:off x="134198" y="1530849"/>
          <a:ext cx="4077002" cy="38872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8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9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4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0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16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47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21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구     분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하나 M" pitchFamily="18" charset="-127"/>
                        <a:ea typeface="하나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내용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1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대지위치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하나 M" pitchFamily="18" charset="-127"/>
                        <a:ea typeface="하나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에코시티 상업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5BL /</a:t>
                      </a:r>
                      <a:r>
                        <a:rPr lang="en-US" altLang="ko-KR" sz="900" u="none" strike="noStrike" cap="none" spc="0" baseline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 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전주시 덕진구 송천동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2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가 일반 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1329-1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4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지역지구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하나 M" pitchFamily="18" charset="-127"/>
                        <a:ea typeface="하나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일반상업지역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, 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방화지구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, 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도시개발구역</a:t>
                      </a:r>
                      <a:endParaRPr lang="en-US" altLang="ko-KR" sz="900" u="none" strike="noStrike" cap="none" spc="0" dirty="0">
                        <a:ln>
                          <a:noFill/>
                        </a:ln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  <a:p>
                      <a:pPr algn="ctr" fontAlgn="ctr"/>
                      <a:r>
                        <a:rPr lang="ko-KR" altLang="en-US" sz="900" u="none" strike="noStrike" cap="none" spc="0" dirty="0" smtClean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지구단위계획구역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4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건축규모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지하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4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층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~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지상 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10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층</a:t>
                      </a:r>
                      <a:endParaRPr lang="en-US" altLang="ko-KR" sz="900" u="none" strike="noStrike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  <a:p>
                      <a:pPr algn="ctr" fontAlgn="ctr"/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판매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/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근생시설 및 영화관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, 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오피스텔 </a:t>
                      </a:r>
                      <a:r>
                        <a:rPr lang="ko-KR" altLang="en-US" sz="900" u="none" strike="noStrike" cap="none" spc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 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402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세대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21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대지면적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하나 M" pitchFamily="18" charset="-127"/>
                        <a:ea typeface="하나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10,433.50 ㎡ 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61350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3,156.12 py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61350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1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건축면적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하나 M" pitchFamily="18" charset="-127"/>
                        <a:ea typeface="하나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7,287.20 ㎡ 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61350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2,204.37</a:t>
                      </a:r>
                      <a:r>
                        <a:rPr lang="en-US" altLang="ko-KR" sz="900" u="none" strike="noStrike" cap="none" spc="0" baseline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 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py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61350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1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연면적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지   상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rgbClr val="D6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44,369.36 ㎡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61350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13,421.67 py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61350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17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하나 M" pitchFamily="18" charset="-127"/>
                        <a:ea typeface="하나 M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지   하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rgbClr val="D6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31,608.30 ㎡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61350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9,561.47 py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61350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217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하나 M" pitchFamily="18" charset="-127"/>
                        <a:ea typeface="하나 M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합   계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rgbClr val="D6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75,977.66 ㎡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61350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22,983.14 py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61350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21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건 폐 율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하나 M" pitchFamily="18" charset="-127"/>
                        <a:ea typeface="하나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baseline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69.86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% (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법정 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70% 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이하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)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21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용 적 율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하나 M" pitchFamily="18" charset="-127"/>
                        <a:ea typeface="하나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425.25% (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법정 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500% 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이하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)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24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주차대수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하나 M" pitchFamily="18" charset="-127"/>
                        <a:ea typeface="하나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   총 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770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대 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(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법정 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575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대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)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법정대비 </a:t>
                      </a:r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133.59%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 </a:t>
                      </a:r>
                      <a:endParaRPr lang="en-US" altLang="ko-KR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217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세대수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오피스텔</a:t>
                      </a:r>
                      <a:endParaRPr lang="ko-KR" altLang="en-US" sz="9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33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㎡</a:t>
                      </a:r>
                      <a:endParaRPr lang="en-US" altLang="ko-KR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OA</a:t>
                      </a:r>
                      <a:endParaRPr lang="en-US" altLang="ko-KR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12 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세대</a:t>
                      </a:r>
                      <a:endParaRPr lang="en-US" altLang="ko-KR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2.99%</a:t>
                      </a:r>
                      <a:endParaRPr lang="en-US" altLang="ko-KR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21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29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㎡</a:t>
                      </a:r>
                      <a:endParaRPr lang="en-US" altLang="ko-KR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OB</a:t>
                      </a:r>
                      <a:endParaRPr lang="en-US" altLang="ko-KR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84 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세대</a:t>
                      </a:r>
                      <a:endParaRPr lang="en-US" altLang="ko-KR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20.90%</a:t>
                      </a:r>
                      <a:endParaRPr lang="en-US" altLang="ko-KR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217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792" marR="8792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22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㎡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OC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306 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세대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76.12%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21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계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792" marR="8792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402 </a:t>
                      </a:r>
                      <a:r>
                        <a:rPr lang="ko-KR" altLang="en-US" sz="90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세대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cap="none" spc="0" dirty="0">
                          <a:ln>
                            <a:noFill/>
                          </a:ln>
                          <a:effectLst/>
                          <a:latin typeface="Rix모던고딕 M" panose="02020603020101020101" pitchFamily="18" charset="-127"/>
                          <a:ea typeface="Rix모던고딕 M" panose="02020603020101020101" pitchFamily="18" charset="-127"/>
                        </a:rPr>
                        <a:t>100.0%</a:t>
                      </a:r>
                      <a:endParaRPr lang="ko-KR" altLang="en-US" sz="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anose="02020603020101020101" pitchFamily="18" charset="-127"/>
                        <a:ea typeface="Rix모던고딕 M" panose="02020603020101020101" pitchFamily="18" charset="-127"/>
                      </a:endParaRPr>
                    </a:p>
                  </a:txBody>
                  <a:tcPr marL="8116" marR="8116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5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669290"/>
            <a:ext cx="8440615" cy="66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361753" y="669290"/>
            <a:ext cx="7078863" cy="66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83783" y="669290"/>
            <a:ext cx="7360217" cy="66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840" y="44624"/>
            <a:ext cx="33714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>
                <a:solidFill>
                  <a:prstClr val="black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 </a:t>
            </a:r>
            <a:r>
              <a:rPr lang="en-US" altLang="ko-KR" sz="2500" b="1" dirty="0" smtClean="0">
                <a:solidFill>
                  <a:prstClr val="black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 13. </a:t>
            </a:r>
            <a:r>
              <a:rPr lang="ko-KR" altLang="en-US" sz="2500" b="1" dirty="0" smtClean="0">
                <a:solidFill>
                  <a:prstClr val="black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이마트 고객 확보</a:t>
            </a:r>
            <a:endParaRPr lang="ko-KR" altLang="en-US" sz="2500" b="1" dirty="0">
              <a:solidFill>
                <a:prstClr val="black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0" y="5522968"/>
            <a:ext cx="9144000" cy="1335075"/>
          </a:xfrm>
          <a:prstGeom prst="rect">
            <a:avLst/>
          </a:prstGeom>
          <a:pattFill prst="dkUpDiag">
            <a:fgClr>
              <a:schemeClr val="accent5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 algn="ctr"/>
            <a:r>
              <a:rPr lang="en-US" altLang="ko-KR" sz="2800" dirty="0" smtClean="0">
                <a:solidFill>
                  <a:srgbClr val="FFFF00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E-MART</a:t>
            </a:r>
            <a:r>
              <a:rPr lang="ko-KR" altLang="en-US" sz="2800" dirty="0" smtClean="0">
                <a:solidFill>
                  <a:srgbClr val="FFFF00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 이용객 연 </a:t>
            </a:r>
            <a:r>
              <a:rPr lang="en-US" altLang="ko-KR" sz="2800" dirty="0" smtClean="0">
                <a:solidFill>
                  <a:srgbClr val="FFFF00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60</a:t>
            </a:r>
            <a:r>
              <a:rPr lang="ko-KR" altLang="en-US" sz="2800" dirty="0" smtClean="0">
                <a:solidFill>
                  <a:srgbClr val="FFFF00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만 </a:t>
            </a:r>
            <a:r>
              <a:rPr lang="ko-KR" altLang="en-US" sz="2800" dirty="0">
                <a:solidFill>
                  <a:srgbClr val="FFFF00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유동인구 흡수 가능 </a:t>
            </a:r>
            <a:endParaRPr lang="en-US" altLang="ko-KR" sz="2800" dirty="0">
              <a:solidFill>
                <a:srgbClr val="FFFF00"/>
              </a:soli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59918" y="5333615"/>
            <a:ext cx="34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22</a:t>
            </a:r>
            <a:endParaRPr lang="ko-KR" altLang="en-US" sz="1050" spc="-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8601-56A8-49C5-A64C-DCA4C441A14E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2497"/>
            <a:ext cx="8208912" cy="435111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474146" y="3123776"/>
            <a:ext cx="1038845" cy="427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</a:rPr>
              <a:t>E-MART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7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8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287</Words>
  <Application>Microsoft Office PowerPoint</Application>
  <PresentationFormat>화면 슬라이드 쇼(4:3)</PresentationFormat>
  <Paragraphs>101</Paragraphs>
  <Slides>4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1_Office 테마</vt:lpstr>
      <vt:lpstr>3_Office 테마</vt:lpstr>
      <vt:lpstr>17_Office 테마</vt:lpstr>
      <vt:lpstr>18_Office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58</cp:revision>
  <cp:lastPrinted>2020-09-10T07:33:02Z</cp:lastPrinted>
  <dcterms:created xsi:type="dcterms:W3CDTF">2020-05-04T02:28:25Z</dcterms:created>
  <dcterms:modified xsi:type="dcterms:W3CDTF">2022-03-10T02:43:44Z</dcterms:modified>
</cp:coreProperties>
</file>