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7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14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48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62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31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21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22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51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1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9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FE7D-9EEF-4A5D-9F16-72BF94799D63}" type="datetimeFigureOut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1DF6-BE04-4BBB-93E1-728676A0B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5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9CA59DBD-6B3E-40D3-B559-F1A60CE8020D}"/>
              </a:ext>
            </a:extLst>
          </p:cNvPr>
          <p:cNvGrpSpPr/>
          <p:nvPr/>
        </p:nvGrpSpPr>
        <p:grpSpPr>
          <a:xfrm>
            <a:off x="0" y="-1231"/>
            <a:ext cx="11128248" cy="6859231"/>
            <a:chOff x="0" y="-1231"/>
            <a:chExt cx="11128248" cy="6859231"/>
          </a:xfrm>
        </p:grpSpPr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0D762E26-7CFB-4465-BA92-2E0A0012919C}"/>
                </a:ext>
              </a:extLst>
            </p:cNvPr>
            <p:cNvSpPr/>
            <p:nvPr/>
          </p:nvSpPr>
          <p:spPr>
            <a:xfrm flipV="1">
              <a:off x="0" y="0"/>
              <a:ext cx="11128248" cy="859315"/>
            </a:xfrm>
            <a:prstGeom prst="parallelogram">
              <a:avLst>
                <a:gd name="adj" fmla="val 104772"/>
              </a:avLst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4C57B00-DABF-4F95-864B-6DB397108EFD}"/>
                </a:ext>
              </a:extLst>
            </p:cNvPr>
            <p:cNvSpPr/>
            <p:nvPr/>
          </p:nvSpPr>
          <p:spPr>
            <a:xfrm>
              <a:off x="9502657" y="0"/>
              <a:ext cx="403343" cy="6858000"/>
            </a:xfrm>
            <a:prstGeom prst="rect">
              <a:avLst/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F93B9F-4F53-4563-BB33-03D239758888}"/>
                </a:ext>
              </a:extLst>
            </p:cNvPr>
            <p:cNvSpPr txBox="1"/>
            <p:nvPr/>
          </p:nvSpPr>
          <p:spPr>
            <a:xfrm>
              <a:off x="217793" y="-1231"/>
              <a:ext cx="740324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4400" dirty="0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시흥 장현지구 </a:t>
              </a:r>
              <a:r>
                <a:rPr lang="ko-KR" altLang="en-US" sz="4400" dirty="0" err="1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비젼타워</a:t>
              </a:r>
              <a:endParaRPr lang="ko-KR" altLang="en-US" sz="4400" dirty="0">
                <a:ln w="15875">
                  <a:noFill/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77B5FA-2F59-4D60-A75F-EF82019E13A6}"/>
                </a:ext>
              </a:extLst>
            </p:cNvPr>
            <p:cNvSpPr txBox="1"/>
            <p:nvPr/>
          </p:nvSpPr>
          <p:spPr>
            <a:xfrm>
              <a:off x="6862353" y="198824"/>
              <a:ext cx="284197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[</a:t>
              </a:r>
              <a:r>
                <a:rPr lang="ko-KR" altLang="en-US" sz="3200" dirty="0" err="1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장곡역세권</a:t>
              </a:r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]</a:t>
              </a:r>
              <a:endParaRPr lang="ko-KR" altLang="en-US" sz="3200" dirty="0">
                <a:ln w="15875">
                  <a:noFill/>
                </a:ln>
                <a:solidFill>
                  <a:srgbClr val="175057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</p:grpSp>
      <p:graphicFrame>
        <p:nvGraphicFramePr>
          <p:cNvPr id="20" name="표 20">
            <a:extLst>
              <a:ext uri="{FF2B5EF4-FFF2-40B4-BE49-F238E27FC236}">
                <a16:creationId xmlns:a16="http://schemas.microsoft.com/office/drawing/2014/main" id="{085FBE88-7CC6-493D-8992-439870346C4E}"/>
              </a:ext>
            </a:extLst>
          </p:cNvPr>
          <p:cNvGraphicFramePr>
            <a:graphicFrameLocks noGrp="1"/>
          </p:cNvGraphicFramePr>
          <p:nvPr/>
        </p:nvGraphicFramePr>
        <p:xfrm>
          <a:off x="4811590" y="1616144"/>
          <a:ext cx="4691067" cy="524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67">
                  <a:extLst>
                    <a:ext uri="{9D8B030D-6E8A-4147-A177-3AD203B41FA5}">
                      <a16:colId xmlns:a16="http://schemas.microsoft.com/office/drawing/2014/main" val="2061650907"/>
                    </a:ext>
                  </a:extLst>
                </a:gridCol>
                <a:gridCol w="1172767">
                  <a:extLst>
                    <a:ext uri="{9D8B030D-6E8A-4147-A177-3AD203B41FA5}">
                      <a16:colId xmlns:a16="http://schemas.microsoft.com/office/drawing/2014/main" val="3436056441"/>
                    </a:ext>
                  </a:extLst>
                </a:gridCol>
                <a:gridCol w="586383">
                  <a:extLst>
                    <a:ext uri="{9D8B030D-6E8A-4147-A177-3AD203B41FA5}">
                      <a16:colId xmlns:a16="http://schemas.microsoft.com/office/drawing/2014/main" val="2644040941"/>
                    </a:ext>
                  </a:extLst>
                </a:gridCol>
                <a:gridCol w="586383">
                  <a:extLst>
                    <a:ext uri="{9D8B030D-6E8A-4147-A177-3AD203B41FA5}">
                      <a16:colId xmlns:a16="http://schemas.microsoft.com/office/drawing/2014/main" val="3654260818"/>
                    </a:ext>
                  </a:extLst>
                </a:gridCol>
                <a:gridCol w="1172767">
                  <a:extLst>
                    <a:ext uri="{9D8B030D-6E8A-4147-A177-3AD203B41FA5}">
                      <a16:colId xmlns:a16="http://schemas.microsoft.com/office/drawing/2014/main" val="3948245337"/>
                    </a:ext>
                  </a:extLst>
                </a:gridCol>
              </a:tblGrid>
              <a:tr h="3244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대지위치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시흥 장현지구 상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24-2 B/L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77699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대지면적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848㎡ (256.52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48643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건축면적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591.90㎡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9277"/>
                  </a:ext>
                </a:extLst>
              </a:tr>
              <a:tr h="29139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연면적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지하층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1,505.50 ㎡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455.41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93204"/>
                  </a:ext>
                </a:extLst>
              </a:tr>
              <a:tr h="291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지상층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4,272.48 ㎡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1,292.41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57426"/>
                  </a:ext>
                </a:extLst>
              </a:tr>
              <a:tr h="291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5,777.98 ㎡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1,747.83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66557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규모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지하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층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~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지상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87284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지역지구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일반 상업 지역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16217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근린 생활 시설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89491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건폐율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69.80 %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용적율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499.32 %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4608"/>
                  </a:ext>
                </a:extLst>
              </a:tr>
              <a:tr h="2913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주차대수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법정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27.59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301384"/>
                  </a:ext>
                </a:extLst>
              </a:tr>
              <a:tr h="291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계획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28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77532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시행사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trike="noStrike" kern="1200" cap="non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㈜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다옴 </a:t>
                      </a: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디엔씨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42797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시공사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trike="noStrike" kern="1200" cap="non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㈜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태화건설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41224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신탁사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trike="noStrike" kern="1200" cap="non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㈜ </a:t>
                      </a: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우리자산신탁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5334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착공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87044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준공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505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월 예정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41418"/>
                  </a:ext>
                </a:extLst>
              </a:tr>
            </a:tbl>
          </a:graphicData>
        </a:graphic>
      </p:graphicFrame>
      <p:pic>
        <p:nvPicPr>
          <p:cNvPr id="25" name="그림 24">
            <a:extLst>
              <a:ext uri="{FF2B5EF4-FFF2-40B4-BE49-F238E27FC236}">
                <a16:creationId xmlns:a16="http://schemas.microsoft.com/office/drawing/2014/main" id="{F318DAD2-FFF6-4D97-AB70-CB5C689AA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2733" r="34282" b="19690"/>
          <a:stretch/>
        </p:blipFill>
        <p:spPr>
          <a:xfrm>
            <a:off x="160575" y="1628596"/>
            <a:ext cx="4610963" cy="52294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D1DE50-3E14-4F42-887E-57D27B1D2DC6}"/>
              </a:ext>
            </a:extLst>
          </p:cNvPr>
          <p:cNvSpPr txBox="1"/>
          <p:nvPr/>
        </p:nvSpPr>
        <p:spPr>
          <a:xfrm>
            <a:off x="2096880" y="961216"/>
            <a:ext cx="27400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200" dirty="0">
                <a:ln w="15875">
                  <a:noFill/>
                </a:ln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</a:t>
            </a:r>
            <a:r>
              <a:rPr lang="ko-KR" altLang="en-US" sz="3200" dirty="0" err="1">
                <a:ln w="15875">
                  <a:noFill/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장곡역</a:t>
            </a:r>
            <a:r>
              <a:rPr lang="ko-KR" altLang="en-US" sz="3200" dirty="0">
                <a:ln w="15875">
                  <a:noFill/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➕</a:t>
            </a:r>
          </a:p>
        </p:txBody>
      </p:sp>
      <p:sp>
        <p:nvSpPr>
          <p:cNvPr id="28" name="1/2 액자 27">
            <a:extLst>
              <a:ext uri="{FF2B5EF4-FFF2-40B4-BE49-F238E27FC236}">
                <a16:creationId xmlns:a16="http://schemas.microsoft.com/office/drawing/2014/main" id="{A0C21BE5-3D7A-4A90-A614-CC3E4C5F4338}"/>
              </a:ext>
            </a:extLst>
          </p:cNvPr>
          <p:cNvSpPr/>
          <p:nvPr/>
        </p:nvSpPr>
        <p:spPr>
          <a:xfrm rot="10800000" flipH="1">
            <a:off x="160575" y="829875"/>
            <a:ext cx="785279" cy="753783"/>
          </a:xfrm>
          <a:prstGeom prst="halfFrame">
            <a:avLst>
              <a:gd name="adj1" fmla="val 20077"/>
              <a:gd name="adj2" fmla="val 20077"/>
            </a:avLst>
          </a:prstGeom>
          <a:solidFill>
            <a:srgbClr val="175057"/>
          </a:solidFill>
          <a:ln>
            <a:solidFill>
              <a:srgbClr val="175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9" name="1/2 액자 28">
            <a:extLst>
              <a:ext uri="{FF2B5EF4-FFF2-40B4-BE49-F238E27FC236}">
                <a16:creationId xmlns:a16="http://schemas.microsoft.com/office/drawing/2014/main" id="{2ECA8387-E3E0-4640-91B4-888AE4356BB7}"/>
              </a:ext>
            </a:extLst>
          </p:cNvPr>
          <p:cNvSpPr/>
          <p:nvPr/>
        </p:nvSpPr>
        <p:spPr>
          <a:xfrm flipH="1">
            <a:off x="8728059" y="862361"/>
            <a:ext cx="785279" cy="753783"/>
          </a:xfrm>
          <a:prstGeom prst="halfFrame">
            <a:avLst>
              <a:gd name="adj1" fmla="val 20077"/>
              <a:gd name="adj2" fmla="val 20077"/>
            </a:avLst>
          </a:prstGeom>
          <a:solidFill>
            <a:srgbClr val="175057"/>
          </a:solidFill>
          <a:ln>
            <a:solidFill>
              <a:srgbClr val="175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0" name="원형: 비어 있음 29">
            <a:extLst>
              <a:ext uri="{FF2B5EF4-FFF2-40B4-BE49-F238E27FC236}">
                <a16:creationId xmlns:a16="http://schemas.microsoft.com/office/drawing/2014/main" id="{27A00516-0A30-4035-8B84-E658D12FC2FF}"/>
              </a:ext>
            </a:extLst>
          </p:cNvPr>
          <p:cNvSpPr/>
          <p:nvPr/>
        </p:nvSpPr>
        <p:spPr>
          <a:xfrm>
            <a:off x="3084851" y="5475767"/>
            <a:ext cx="1258906" cy="1297172"/>
          </a:xfrm>
          <a:prstGeom prst="donut">
            <a:avLst>
              <a:gd name="adj" fmla="val 55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1" name="원형: 비어 있음 30">
            <a:extLst>
              <a:ext uri="{FF2B5EF4-FFF2-40B4-BE49-F238E27FC236}">
                <a16:creationId xmlns:a16="http://schemas.microsoft.com/office/drawing/2014/main" id="{33F8413C-4AF0-4E70-A6F5-C4A5B9102112}"/>
              </a:ext>
            </a:extLst>
          </p:cNvPr>
          <p:cNvSpPr/>
          <p:nvPr/>
        </p:nvSpPr>
        <p:spPr>
          <a:xfrm>
            <a:off x="56284" y="4397525"/>
            <a:ext cx="1038426" cy="1078242"/>
          </a:xfrm>
          <a:prstGeom prst="donut">
            <a:avLst>
              <a:gd name="adj" fmla="val 55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DC99F662-6315-4491-ABB4-BE1564953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8097" y="5951864"/>
            <a:ext cx="1440635" cy="39517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30EC954-2D2A-4171-8206-0BC0D94890AB}"/>
              </a:ext>
            </a:extLst>
          </p:cNvPr>
          <p:cNvGrpSpPr/>
          <p:nvPr/>
        </p:nvGrpSpPr>
        <p:grpSpPr>
          <a:xfrm>
            <a:off x="1239513" y="885500"/>
            <a:ext cx="1453853" cy="646331"/>
            <a:chOff x="1091385" y="919238"/>
            <a:chExt cx="1490757" cy="68894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C66D1B2-AE2C-4ABA-8875-736C23D09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" b="11670"/>
            <a:stretch/>
          </p:blipFill>
          <p:spPr>
            <a:xfrm>
              <a:off x="1091385" y="919238"/>
              <a:ext cx="768043" cy="68688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13B4D39-39C9-451A-A1DA-705F91916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" b="11670"/>
            <a:stretch/>
          </p:blipFill>
          <p:spPr>
            <a:xfrm>
              <a:off x="1814099" y="921296"/>
              <a:ext cx="768043" cy="686889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6D104A9-67AC-4BA0-A997-FE3923D0F069}"/>
              </a:ext>
            </a:extLst>
          </p:cNvPr>
          <p:cNvGrpSpPr/>
          <p:nvPr/>
        </p:nvGrpSpPr>
        <p:grpSpPr>
          <a:xfrm>
            <a:off x="4919607" y="962909"/>
            <a:ext cx="1289033" cy="581388"/>
            <a:chOff x="4282349" y="948291"/>
            <a:chExt cx="1289033" cy="58138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4D9AC08-F72F-4058-B2AE-ECCB360E8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" t="1313" r="2556" b="17266"/>
            <a:stretch/>
          </p:blipFill>
          <p:spPr>
            <a:xfrm>
              <a:off x="4282349" y="948292"/>
              <a:ext cx="652415" cy="581387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51732C74-5D7C-47EE-88EE-4C51C64A6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" t="1313" r="2556" b="17266"/>
            <a:stretch/>
          </p:blipFill>
          <p:spPr>
            <a:xfrm>
              <a:off x="4918967" y="948291"/>
              <a:ext cx="652415" cy="58138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ED16AD-7304-4B1D-817F-D5BBEC87C481}"/>
              </a:ext>
            </a:extLst>
          </p:cNvPr>
          <p:cNvSpPr txBox="1"/>
          <p:nvPr/>
        </p:nvSpPr>
        <p:spPr>
          <a:xfrm>
            <a:off x="6218125" y="961216"/>
            <a:ext cx="28390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200" dirty="0">
                <a:ln w="15875">
                  <a:noFill/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버스정류장 앞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D4140D44-654F-4E1B-993A-EAD0DD9F8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b="11670"/>
          <a:stretch/>
        </p:blipFill>
        <p:spPr>
          <a:xfrm>
            <a:off x="499168" y="5122430"/>
            <a:ext cx="749030" cy="644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40EE3EC-91AB-4399-91DB-AD7A9ACCA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313" r="2556" b="17266"/>
          <a:stretch/>
        </p:blipFill>
        <p:spPr>
          <a:xfrm>
            <a:off x="3603079" y="6124353"/>
            <a:ext cx="652415" cy="5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0FAA137-09D5-419D-B638-66019951999A}"/>
              </a:ext>
            </a:extLst>
          </p:cNvPr>
          <p:cNvGrpSpPr/>
          <p:nvPr/>
        </p:nvGrpSpPr>
        <p:grpSpPr>
          <a:xfrm>
            <a:off x="0" y="-47397"/>
            <a:ext cx="11128248" cy="6905397"/>
            <a:chOff x="0" y="-47397"/>
            <a:chExt cx="11128248" cy="6905397"/>
          </a:xfrm>
        </p:grpSpPr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2BA0F910-8AB1-4242-8D8F-26822BC8D20C}"/>
                </a:ext>
              </a:extLst>
            </p:cNvPr>
            <p:cNvSpPr/>
            <p:nvPr/>
          </p:nvSpPr>
          <p:spPr>
            <a:xfrm flipV="1">
              <a:off x="0" y="0"/>
              <a:ext cx="11128248" cy="859315"/>
            </a:xfrm>
            <a:prstGeom prst="parallelogram">
              <a:avLst>
                <a:gd name="adj" fmla="val 104772"/>
              </a:avLst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B3DFB13-0DE1-4BB6-ACCE-26F1B00E89FB}"/>
                </a:ext>
              </a:extLst>
            </p:cNvPr>
            <p:cNvSpPr/>
            <p:nvPr/>
          </p:nvSpPr>
          <p:spPr>
            <a:xfrm>
              <a:off x="9502657" y="0"/>
              <a:ext cx="403343" cy="6858000"/>
            </a:xfrm>
            <a:prstGeom prst="rect">
              <a:avLst/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1A96CC-69C5-46A6-A3D2-EF9FEE8BFEC7}"/>
                </a:ext>
              </a:extLst>
            </p:cNvPr>
            <p:cNvSpPr txBox="1"/>
            <p:nvPr/>
          </p:nvSpPr>
          <p:spPr>
            <a:xfrm>
              <a:off x="217793" y="-47397"/>
              <a:ext cx="7403242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4800" dirty="0">
                  <a:ln w="15875">
                    <a:noFill/>
                  </a:ln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시흥 장현지구 </a:t>
              </a:r>
              <a:r>
                <a:rPr lang="ko-KR" altLang="en-US" sz="4800" dirty="0" err="1">
                  <a:ln w="15875">
                    <a:noFill/>
                  </a:ln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비젼타워</a:t>
              </a:r>
              <a:endParaRPr lang="ko-KR" altLang="en-US" sz="4800" dirty="0">
                <a:ln w="15875">
                  <a:noFill/>
                </a:ln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0E02B-2428-4E46-92BD-08DEC74FD700}"/>
                </a:ext>
              </a:extLst>
            </p:cNvPr>
            <p:cNvSpPr txBox="1"/>
            <p:nvPr/>
          </p:nvSpPr>
          <p:spPr>
            <a:xfrm>
              <a:off x="6862353" y="198824"/>
              <a:ext cx="284197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[</a:t>
              </a:r>
              <a:r>
                <a:rPr lang="ko-KR" altLang="en-US" sz="3200" dirty="0">
                  <a:ln w="15875">
                    <a:noFill/>
                  </a:ln>
                  <a:solidFill>
                    <a:srgbClr val="175057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위치도</a:t>
              </a:r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]</a:t>
              </a:r>
              <a:endParaRPr lang="ko-KR" altLang="en-US" sz="3200" dirty="0">
                <a:ln w="15875">
                  <a:noFill/>
                </a:ln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26BB0186-491D-459A-8BBC-C24A9BF07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377"/>
            <a:ext cx="9502657" cy="60667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4584A34-F0A9-4CFC-9EB2-DC8584775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426"/>
            <a:ext cx="3270937" cy="2567574"/>
          </a:xfrm>
          <a:prstGeom prst="rect">
            <a:avLst/>
          </a:prstGeom>
          <a:solidFill>
            <a:srgbClr val="175057"/>
          </a:solidFill>
          <a:ln w="28575">
            <a:solidFill>
              <a:srgbClr val="175057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B095585-5873-44A0-8713-9F168F1E7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8097" y="5951864"/>
            <a:ext cx="1440635" cy="3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0FAA137-09D5-419D-B638-66019951999A}"/>
              </a:ext>
            </a:extLst>
          </p:cNvPr>
          <p:cNvGrpSpPr/>
          <p:nvPr/>
        </p:nvGrpSpPr>
        <p:grpSpPr>
          <a:xfrm>
            <a:off x="-107643" y="-1"/>
            <a:ext cx="11235891" cy="722045"/>
            <a:chOff x="-107643" y="-1"/>
            <a:chExt cx="11235891" cy="722045"/>
          </a:xfrm>
        </p:grpSpPr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2BA0F910-8AB1-4242-8D8F-26822BC8D20C}"/>
                </a:ext>
              </a:extLst>
            </p:cNvPr>
            <p:cNvSpPr/>
            <p:nvPr/>
          </p:nvSpPr>
          <p:spPr>
            <a:xfrm flipV="1">
              <a:off x="0" y="-1"/>
              <a:ext cx="11128248" cy="722045"/>
            </a:xfrm>
            <a:prstGeom prst="parallelogram">
              <a:avLst>
                <a:gd name="adj" fmla="val 104772"/>
              </a:avLst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1A96CC-69C5-46A6-A3D2-EF9FEE8BFEC7}"/>
                </a:ext>
              </a:extLst>
            </p:cNvPr>
            <p:cNvSpPr txBox="1"/>
            <p:nvPr/>
          </p:nvSpPr>
          <p:spPr>
            <a:xfrm>
              <a:off x="-107643" y="44936"/>
              <a:ext cx="74032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600" dirty="0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시흥 장현지구 </a:t>
              </a:r>
              <a:r>
                <a:rPr lang="ko-KR" altLang="en-US" sz="3600" dirty="0" err="1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비젼타워</a:t>
              </a:r>
              <a:endParaRPr lang="ko-KR" altLang="en-US" sz="3600" dirty="0">
                <a:ln w="15875">
                  <a:noFill/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0E02B-2428-4E46-92BD-08DEC74FD700}"/>
                </a:ext>
              </a:extLst>
            </p:cNvPr>
            <p:cNvSpPr txBox="1"/>
            <p:nvPr/>
          </p:nvSpPr>
          <p:spPr>
            <a:xfrm>
              <a:off x="5870675" y="75713"/>
              <a:ext cx="363198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[1</a:t>
              </a:r>
              <a:r>
                <a:rPr lang="ko-KR" altLang="en-US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층 </a:t>
              </a:r>
              <a:r>
                <a:rPr lang="en-US" altLang="ko-KR" sz="20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10</a:t>
              </a:r>
              <a:r>
                <a:rPr lang="ko-KR" altLang="en-US" sz="20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개 호실</a:t>
              </a:r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]</a:t>
              </a:r>
              <a:endParaRPr lang="ko-KR" altLang="en-US" sz="3200" dirty="0">
                <a:ln w="15875">
                  <a:noFill/>
                </a:ln>
                <a:solidFill>
                  <a:srgbClr val="175057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02880DD4-30E5-4E91-8F81-0F73E7F8DD9D}"/>
              </a:ext>
            </a:extLst>
          </p:cNvPr>
          <p:cNvSpPr/>
          <p:nvPr/>
        </p:nvSpPr>
        <p:spPr>
          <a:xfrm flipH="1">
            <a:off x="-6745" y="6454364"/>
            <a:ext cx="9902109" cy="400110"/>
          </a:xfrm>
          <a:prstGeom prst="homePlate">
            <a:avLst>
              <a:gd name="adj" fmla="val 79712"/>
            </a:avLst>
          </a:prstGeom>
          <a:solidFill>
            <a:srgbClr val="A8C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036B1-3148-4C6E-BFA8-52B2AB4F8CE3}"/>
              </a:ext>
            </a:extLst>
          </p:cNvPr>
          <p:cNvSpPr txBox="1"/>
          <p:nvPr/>
        </p:nvSpPr>
        <p:spPr>
          <a:xfrm>
            <a:off x="202449" y="647090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최고의 상품을 최적의 분양가로 도와드리겠습니다</a:t>
            </a:r>
            <a:r>
              <a:rPr lang="en-US" altLang="ko-KR" sz="1600" b="1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6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5B25C8-AB89-41F9-9730-BA2EF622E415}"/>
              </a:ext>
            </a:extLst>
          </p:cNvPr>
          <p:cNvGrpSpPr/>
          <p:nvPr/>
        </p:nvGrpSpPr>
        <p:grpSpPr>
          <a:xfrm>
            <a:off x="71020" y="812925"/>
            <a:ext cx="6007969" cy="2843027"/>
            <a:chOff x="4872516" y="766982"/>
            <a:chExt cx="6032065" cy="2843027"/>
          </a:xfrm>
        </p:grpSpPr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7B50E601-B85F-49FC-90E6-6594028454E1}"/>
                </a:ext>
              </a:extLst>
            </p:cNvPr>
            <p:cNvSpPr/>
            <p:nvPr/>
          </p:nvSpPr>
          <p:spPr>
            <a:xfrm flipH="1">
              <a:off x="5641846" y="766982"/>
              <a:ext cx="4145715" cy="1187588"/>
            </a:xfrm>
            <a:prstGeom prst="parallelogram">
              <a:avLst>
                <a:gd name="adj" fmla="val 71721"/>
              </a:avLst>
            </a:prstGeom>
            <a:solidFill>
              <a:srgbClr val="175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7A155DAB-2FC7-4D00-A815-D7F0C509AD3C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96" y="2496278"/>
              <a:ext cx="261205" cy="0"/>
            </a:xfrm>
            <a:prstGeom prst="line">
              <a:avLst/>
            </a:prstGeom>
            <a:noFill/>
          </p:spPr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2A4A3173-2354-4F3C-A81F-FB320F5E125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934" y="3231011"/>
              <a:ext cx="261205" cy="0"/>
            </a:xfrm>
            <a:prstGeom prst="line">
              <a:avLst/>
            </a:prstGeom>
            <a:noFill/>
          </p:spPr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3FBAE09A-D688-40F3-9660-4FD4A3F9AC88}"/>
                </a:ext>
              </a:extLst>
            </p:cNvPr>
            <p:cNvCxnSpPr>
              <a:cxnSpLocks/>
            </p:cNvCxnSpPr>
            <p:nvPr/>
          </p:nvCxnSpPr>
          <p:spPr>
            <a:xfrm>
              <a:off x="8535899" y="3231011"/>
              <a:ext cx="0" cy="197488"/>
            </a:xfrm>
            <a:prstGeom prst="straightConnector1">
              <a:avLst/>
            </a:prstGeom>
            <a:noFill/>
          </p:spPr>
        </p:cxnSp>
        <p:sp>
          <p:nvSpPr>
            <p:cNvPr id="20" name="평행 사변형 19">
              <a:extLst>
                <a:ext uri="{FF2B5EF4-FFF2-40B4-BE49-F238E27FC236}">
                  <a16:creationId xmlns:a16="http://schemas.microsoft.com/office/drawing/2014/main" id="{CD43A14A-FB32-4F8C-BF32-E219B5782F85}"/>
                </a:ext>
              </a:extLst>
            </p:cNvPr>
            <p:cNvSpPr/>
            <p:nvPr/>
          </p:nvSpPr>
          <p:spPr>
            <a:xfrm flipH="1" flipV="1">
              <a:off x="5594693" y="1960350"/>
              <a:ext cx="4189736" cy="1279176"/>
            </a:xfrm>
            <a:prstGeom prst="parallelogram">
              <a:avLst>
                <a:gd name="adj" fmla="val 71698"/>
              </a:avLst>
            </a:prstGeom>
            <a:solidFill>
              <a:srgbClr val="175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7CEF3E-1D8C-446C-A1B7-42EF2177915A}"/>
                </a:ext>
              </a:extLst>
            </p:cNvPr>
            <p:cNvSpPr txBox="1"/>
            <p:nvPr/>
          </p:nvSpPr>
          <p:spPr>
            <a:xfrm>
              <a:off x="6413697" y="1087990"/>
              <a:ext cx="4490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편의점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이동통신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약국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제과점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</a:p>
            <a:p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안경점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커피 전문점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패스트푸드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</a:p>
            <a:p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아이스크림 전문점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분식점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소매점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등</a:t>
              </a:r>
              <a:endParaRPr lang="en-US" altLang="ko-KR" sz="14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DCE66-2298-442A-91E9-310F7BFEA192}"/>
                </a:ext>
              </a:extLst>
            </p:cNvPr>
            <p:cNvSpPr txBox="1"/>
            <p:nvPr/>
          </p:nvSpPr>
          <p:spPr>
            <a:xfrm>
              <a:off x="6910811" y="2019247"/>
              <a:ext cx="2031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70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defRPr>
              </a:lvl1pPr>
            </a:lstStyle>
            <a:p>
              <a:r>
                <a: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분양 면적 </a:t>
              </a:r>
              <a:r>
                <a:rPr lang="en-US" altLang="ko-KR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226.61</a:t>
              </a:r>
              <a:r>
                <a: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</a:t>
              </a:r>
              <a:endParaRPr lang="en-US" altLang="ko-KR" sz="1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전용 면적 </a:t>
              </a:r>
              <a:r>
                <a:rPr lang="en-US" altLang="ko-KR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125.53</a:t>
              </a:r>
              <a:r>
                <a: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</a:t>
              </a:r>
              <a:endParaRPr lang="en-US" altLang="ko-KR" sz="1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3" name="순서도: 추출 22">
              <a:extLst>
                <a:ext uri="{FF2B5EF4-FFF2-40B4-BE49-F238E27FC236}">
                  <a16:creationId xmlns:a16="http://schemas.microsoft.com/office/drawing/2014/main" id="{EB3E59E5-61DD-425E-BD99-DB80492F18C5}"/>
                </a:ext>
              </a:extLst>
            </p:cNvPr>
            <p:cNvSpPr/>
            <p:nvPr/>
          </p:nvSpPr>
          <p:spPr>
            <a:xfrm rot="5400000">
              <a:off x="4824466" y="1592656"/>
              <a:ext cx="2395808" cy="782653"/>
            </a:xfrm>
            <a:prstGeom prst="flowChartExtract">
              <a:avLst/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9646D-EBD6-43DE-80AE-370A164B4555}"/>
                </a:ext>
              </a:extLst>
            </p:cNvPr>
            <p:cNvSpPr txBox="1"/>
            <p:nvPr/>
          </p:nvSpPr>
          <p:spPr>
            <a:xfrm>
              <a:off x="7923438" y="2627152"/>
              <a:ext cx="125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70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defRPr>
              </a:lvl1pPr>
            </a:lstStyle>
            <a:p>
              <a:r>
                <a: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전면 </a:t>
              </a:r>
              <a:r>
                <a:rPr lang="en-US" altLang="ko-KR" sz="1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5.5M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7FD71D-2733-4270-9ECE-2DA639722630}"/>
                </a:ext>
              </a:extLst>
            </p:cNvPr>
            <p:cNvSpPr txBox="1"/>
            <p:nvPr/>
          </p:nvSpPr>
          <p:spPr>
            <a:xfrm>
              <a:off x="4872516" y="1630790"/>
              <a:ext cx="954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rgbClr val="175057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1F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20CB313-7627-4CB5-8C5D-3883B3BBA6F3}"/>
                </a:ext>
              </a:extLst>
            </p:cNvPr>
            <p:cNvGrpSpPr/>
            <p:nvPr/>
          </p:nvGrpSpPr>
          <p:grpSpPr>
            <a:xfrm>
              <a:off x="7354045" y="2592239"/>
              <a:ext cx="562485" cy="1017770"/>
              <a:chOff x="6333764" y="2530205"/>
              <a:chExt cx="562485" cy="1017770"/>
            </a:xfrm>
          </p:grpSpPr>
          <p:sp>
            <p:nvSpPr>
              <p:cNvPr id="28" name="화살표: 오른쪽 27">
                <a:extLst>
                  <a:ext uri="{FF2B5EF4-FFF2-40B4-BE49-F238E27FC236}">
                    <a16:creationId xmlns:a16="http://schemas.microsoft.com/office/drawing/2014/main" id="{8EBCFB97-3532-4936-A04E-C3DE021AA041}"/>
                  </a:ext>
                </a:extLst>
              </p:cNvPr>
              <p:cNvSpPr/>
              <p:nvPr/>
            </p:nvSpPr>
            <p:spPr>
              <a:xfrm rot="16200000">
                <a:off x="6159294" y="2704675"/>
                <a:ext cx="554001" cy="205062"/>
              </a:xfrm>
              <a:prstGeom prst="rightArrow">
                <a:avLst>
                  <a:gd name="adj1" fmla="val 28165"/>
                  <a:gd name="adj2" fmla="val 8275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1AD4BBA5-34F7-4165-86D6-4084708F3E4C}"/>
                  </a:ext>
                </a:extLst>
              </p:cNvPr>
              <p:cNvGrpSpPr/>
              <p:nvPr/>
            </p:nvGrpSpPr>
            <p:grpSpPr>
              <a:xfrm>
                <a:off x="6615256" y="2981691"/>
                <a:ext cx="280993" cy="566284"/>
                <a:chOff x="6615256" y="2981691"/>
                <a:chExt cx="280993" cy="566284"/>
              </a:xfrm>
            </p:grpSpPr>
            <p:cxnSp>
              <p:nvCxnSpPr>
                <p:cNvPr id="30" name="직선 연결선 29">
                  <a:extLst>
                    <a:ext uri="{FF2B5EF4-FFF2-40B4-BE49-F238E27FC236}">
                      <a16:creationId xmlns:a16="http://schemas.microsoft.com/office/drawing/2014/main" id="{BC5E4D3A-CCD6-401A-B537-82FF23EF9829}"/>
                    </a:ext>
                  </a:extLst>
                </p:cNvPr>
                <p:cNvCxnSpPr/>
                <p:nvPr/>
              </p:nvCxnSpPr>
              <p:spPr>
                <a:xfrm>
                  <a:off x="6615256" y="3547975"/>
                  <a:ext cx="2809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연결선 30">
                  <a:extLst>
                    <a:ext uri="{FF2B5EF4-FFF2-40B4-BE49-F238E27FC236}">
                      <a16:creationId xmlns:a16="http://schemas.microsoft.com/office/drawing/2014/main" id="{90F7A11B-BB61-4933-AFE6-C508DF67E52A}"/>
                    </a:ext>
                  </a:extLst>
                </p:cNvPr>
                <p:cNvCxnSpPr/>
                <p:nvPr/>
              </p:nvCxnSpPr>
              <p:spPr>
                <a:xfrm>
                  <a:off x="6615256" y="2981691"/>
                  <a:ext cx="2809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FC2626-2921-4B2B-B287-CA6918D7D33D}"/>
                </a:ext>
              </a:extLst>
            </p:cNvPr>
            <p:cNvSpPr txBox="1"/>
            <p:nvPr/>
          </p:nvSpPr>
          <p:spPr>
            <a:xfrm>
              <a:off x="6474849" y="2582215"/>
              <a:ext cx="1049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err="1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층고</a:t>
              </a:r>
              <a:endParaRPr lang="en-US" altLang="ko-KR" sz="28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B624524E-73E1-4256-82F2-4EF14D83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2" y="1244404"/>
            <a:ext cx="4993465" cy="4993465"/>
          </a:xfrm>
          <a:prstGeom prst="rect">
            <a:avLst/>
          </a:prstGeom>
          <a:ln>
            <a:noFill/>
          </a:ln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03A21BDF-9246-4D22-AD85-CA1C996D32C1}"/>
              </a:ext>
            </a:extLst>
          </p:cNvPr>
          <p:cNvGrpSpPr/>
          <p:nvPr/>
        </p:nvGrpSpPr>
        <p:grpSpPr>
          <a:xfrm>
            <a:off x="5041764" y="858865"/>
            <a:ext cx="4639963" cy="5586125"/>
            <a:chOff x="209310" y="814850"/>
            <a:chExt cx="4639963" cy="5586125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22BC26-DE0F-4728-926A-146869DEF9D6}"/>
                </a:ext>
              </a:extLst>
            </p:cNvPr>
            <p:cNvSpPr/>
            <p:nvPr/>
          </p:nvSpPr>
          <p:spPr>
            <a:xfrm>
              <a:off x="209310" y="5971979"/>
              <a:ext cx="4627866" cy="42899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12M</a:t>
              </a:r>
              <a:r>
                <a:rPr lang="ko-KR" altLang="en-US" sz="1400" dirty="0">
                  <a:solidFill>
                    <a:schemeClr val="tx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도로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B0D38713-882A-40F1-BB5B-A92F66425A40}"/>
                </a:ext>
              </a:extLst>
            </p:cNvPr>
            <p:cNvSpPr/>
            <p:nvPr/>
          </p:nvSpPr>
          <p:spPr>
            <a:xfrm>
              <a:off x="221407" y="814850"/>
              <a:ext cx="4627866" cy="42899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30M</a:t>
              </a:r>
              <a:r>
                <a:rPr lang="ko-KR" altLang="en-US" sz="1400" dirty="0">
                  <a:solidFill>
                    <a:schemeClr val="tx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도로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29E49-22BE-427D-BA8C-938DCB825988}"/>
                </a:ext>
              </a:extLst>
            </p:cNvPr>
            <p:cNvSpPr txBox="1"/>
            <p:nvPr/>
          </p:nvSpPr>
          <p:spPr>
            <a:xfrm>
              <a:off x="400836" y="1999502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106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26CFF-C1EF-4B9E-8C30-7C8E892483B7}"/>
                </a:ext>
              </a:extLst>
            </p:cNvPr>
            <p:cNvSpPr txBox="1"/>
            <p:nvPr/>
          </p:nvSpPr>
          <p:spPr>
            <a:xfrm>
              <a:off x="1066479" y="1975737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105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C40FDA-7B24-431A-B0B7-E4F430B74380}"/>
                </a:ext>
              </a:extLst>
            </p:cNvPr>
            <p:cNvSpPr txBox="1"/>
            <p:nvPr/>
          </p:nvSpPr>
          <p:spPr>
            <a:xfrm>
              <a:off x="1754741" y="2003619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104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47DB0F-CD3C-4C0F-A84E-D734729B8B82}"/>
                </a:ext>
              </a:extLst>
            </p:cNvPr>
            <p:cNvSpPr txBox="1"/>
            <p:nvPr/>
          </p:nvSpPr>
          <p:spPr>
            <a:xfrm>
              <a:off x="2372109" y="2004661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103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4B8459-A4B6-4B5E-95FC-26BBF7B24B6D}"/>
                </a:ext>
              </a:extLst>
            </p:cNvPr>
            <p:cNvSpPr txBox="1"/>
            <p:nvPr/>
          </p:nvSpPr>
          <p:spPr>
            <a:xfrm>
              <a:off x="3365266" y="1639329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102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93F3E4-C55B-455C-B117-A81BD8DBE61C}"/>
                </a:ext>
              </a:extLst>
            </p:cNvPr>
            <p:cNvSpPr txBox="1"/>
            <p:nvPr/>
          </p:nvSpPr>
          <p:spPr>
            <a:xfrm>
              <a:off x="4066574" y="1639329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101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7D2D74F-0275-422E-B150-014D4ABA4C2F}"/>
                </a:ext>
              </a:extLst>
            </p:cNvPr>
            <p:cNvSpPr txBox="1"/>
            <p:nvPr/>
          </p:nvSpPr>
          <p:spPr>
            <a:xfrm>
              <a:off x="1731404" y="4065366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108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565EB3-DE1E-40EA-8A04-F344B051C236}"/>
                </a:ext>
              </a:extLst>
            </p:cNvPr>
            <p:cNvSpPr txBox="1"/>
            <p:nvPr/>
          </p:nvSpPr>
          <p:spPr>
            <a:xfrm>
              <a:off x="2372109" y="4065366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109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5FE21D-427C-4FCB-AF9B-10F851CAA414}"/>
                </a:ext>
              </a:extLst>
            </p:cNvPr>
            <p:cNvSpPr txBox="1"/>
            <p:nvPr/>
          </p:nvSpPr>
          <p:spPr>
            <a:xfrm>
              <a:off x="3491240" y="4525803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110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B7B766-55E9-47CE-A245-CD57076BC195}"/>
                </a:ext>
              </a:extLst>
            </p:cNvPr>
            <p:cNvSpPr txBox="1"/>
            <p:nvPr/>
          </p:nvSpPr>
          <p:spPr>
            <a:xfrm>
              <a:off x="1086635" y="4065366"/>
              <a:ext cx="50405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107</a:t>
              </a:r>
              <a:endPara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71BB2F-91A5-48F0-9D6C-B291CBA53A08}"/>
                </a:ext>
              </a:extLst>
            </p:cNvPr>
            <p:cNvSpPr txBox="1"/>
            <p:nvPr/>
          </p:nvSpPr>
          <p:spPr>
            <a:xfrm>
              <a:off x="461618" y="2321407"/>
              <a:ext cx="540471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16.26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29.32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2B9AE28-723C-44C5-A681-634EFF19CC11}"/>
                </a:ext>
              </a:extLst>
            </p:cNvPr>
            <p:cNvSpPr txBox="1"/>
            <p:nvPr/>
          </p:nvSpPr>
          <p:spPr>
            <a:xfrm>
              <a:off x="1773338" y="2319997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13.32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24.03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26D102-3615-44DA-B0DD-128FBFEA7B00}"/>
                </a:ext>
              </a:extLst>
            </p:cNvPr>
            <p:cNvSpPr txBox="1"/>
            <p:nvPr/>
          </p:nvSpPr>
          <p:spPr>
            <a:xfrm>
              <a:off x="2398327" y="2319995"/>
              <a:ext cx="507647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14.21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25.63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CE72B5-C878-412B-A215-3F3829D96E24}"/>
                </a:ext>
              </a:extLst>
            </p:cNvPr>
            <p:cNvSpPr txBox="1"/>
            <p:nvPr/>
          </p:nvSpPr>
          <p:spPr>
            <a:xfrm>
              <a:off x="1130635" y="2319998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12.94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23.34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D2A3F0B-A758-4E38-A183-B640CB4C0A47}"/>
                </a:ext>
              </a:extLst>
            </p:cNvPr>
            <p:cNvSpPr txBox="1"/>
            <p:nvPr/>
          </p:nvSpPr>
          <p:spPr>
            <a:xfrm>
              <a:off x="3399051" y="2248732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dirty="0">
                  <a:latin typeface="+mn-ea"/>
                </a:rPr>
                <a:t>전용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+mn-ea"/>
                </a:rPr>
                <a:t>13.00</a:t>
              </a:r>
            </a:p>
            <a:p>
              <a:pPr algn="ctr"/>
              <a:r>
                <a:rPr lang="ko-KR" altLang="en-US" sz="800" dirty="0">
                  <a:latin typeface="+mn-ea"/>
                </a:rPr>
                <a:t>분양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latin typeface="+mn-ea"/>
                </a:rPr>
                <a:t>23.45</a:t>
              </a:r>
              <a:endParaRPr lang="ko-KR" altLang="en-US" sz="800" dirty="0">
                <a:latin typeface="+mn-ea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2C153C-B903-4FD4-9F80-3F53622B790D}"/>
                </a:ext>
              </a:extLst>
            </p:cNvPr>
            <p:cNvSpPr txBox="1"/>
            <p:nvPr/>
          </p:nvSpPr>
          <p:spPr>
            <a:xfrm>
              <a:off x="4066574" y="2248732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12.40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22.36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25AD81E-1BD3-4DA5-9166-DD7522DDC261}"/>
                </a:ext>
              </a:extLst>
            </p:cNvPr>
            <p:cNvSpPr txBox="1"/>
            <p:nvPr/>
          </p:nvSpPr>
          <p:spPr>
            <a:xfrm>
              <a:off x="1047577" y="3177132"/>
              <a:ext cx="566055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8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F2F3A3-793B-44AC-8A8C-D57A1EB61DF6}"/>
                </a:ext>
              </a:extLst>
            </p:cNvPr>
            <p:cNvSpPr txBox="1"/>
            <p:nvPr/>
          </p:nvSpPr>
          <p:spPr>
            <a:xfrm>
              <a:off x="1107480" y="4449941"/>
              <a:ext cx="462365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dirty="0">
                  <a:latin typeface="+mn-ea"/>
                </a:rPr>
                <a:t>전용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+mn-ea"/>
                </a:rPr>
                <a:t>11.01</a:t>
              </a:r>
            </a:p>
            <a:p>
              <a:pPr algn="ctr"/>
              <a:r>
                <a:rPr lang="ko-KR" altLang="en-US" sz="800" dirty="0">
                  <a:latin typeface="+mn-ea"/>
                </a:rPr>
                <a:t>분양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latin typeface="+mn-ea"/>
                </a:rPr>
                <a:t>19.85</a:t>
              </a:r>
              <a:endParaRPr lang="ko-KR" altLang="en-US" sz="800" dirty="0">
                <a:latin typeface="+mn-ea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27540C2-0C21-4957-A539-BF95CD574BFC}"/>
                </a:ext>
              </a:extLst>
            </p:cNvPr>
            <p:cNvSpPr txBox="1"/>
            <p:nvPr/>
          </p:nvSpPr>
          <p:spPr>
            <a:xfrm>
              <a:off x="3422770" y="4751023"/>
              <a:ext cx="690681" cy="338554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10.33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r>
                <a:rPr lang="en-US" altLang="ko-KR" sz="800" b="1" dirty="0">
                  <a:latin typeface="+mn-ea"/>
                </a:rPr>
                <a:t>18.63</a:t>
              </a:r>
              <a:endParaRPr lang="ko-KR" altLang="en-US" sz="800" b="1" dirty="0">
                <a:latin typeface="+mn-ea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5AD4284-4F55-4B82-974C-7687E5BD102C}"/>
                </a:ext>
              </a:extLst>
            </p:cNvPr>
            <p:cNvSpPr txBox="1"/>
            <p:nvPr/>
          </p:nvSpPr>
          <p:spPr>
            <a:xfrm>
              <a:off x="1786164" y="4452296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dirty="0">
                  <a:latin typeface="+mn-ea"/>
                </a:rPr>
                <a:t>전용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+mn-ea"/>
                </a:rPr>
                <a:t>11.01</a:t>
              </a:r>
            </a:p>
            <a:p>
              <a:pPr algn="ctr"/>
              <a:r>
                <a:rPr lang="ko-KR" altLang="en-US" sz="800" dirty="0">
                  <a:latin typeface="+mn-ea"/>
                </a:rPr>
                <a:t>분양</a:t>
              </a:r>
              <a:endParaRPr lang="en-US" altLang="ko-KR" sz="800" dirty="0">
                <a:latin typeface="+mn-ea"/>
              </a:endParaRPr>
            </a:p>
            <a:p>
              <a:pPr algn="ctr"/>
              <a:r>
                <a:rPr lang="en-US" altLang="ko-KR" sz="800" dirty="0">
                  <a:latin typeface="+mn-ea"/>
                </a:rPr>
                <a:t>19.85</a:t>
              </a:r>
              <a:endParaRPr lang="ko-KR" altLang="en-US" sz="800" dirty="0">
                <a:latin typeface="+mn-ea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DCFB5C-F7D9-47AC-AFAC-A3A918A3C37F}"/>
                </a:ext>
              </a:extLst>
            </p:cNvPr>
            <p:cNvSpPr txBox="1"/>
            <p:nvPr/>
          </p:nvSpPr>
          <p:spPr>
            <a:xfrm>
              <a:off x="2388982" y="4449941"/>
              <a:ext cx="450283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800" b="1" dirty="0">
                  <a:latin typeface="+mn-ea"/>
                </a:rPr>
                <a:t>전용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+mn-ea"/>
                </a:rPr>
                <a:t>11.01</a:t>
              </a:r>
            </a:p>
            <a:p>
              <a:pPr algn="ctr"/>
              <a:r>
                <a:rPr lang="ko-KR" altLang="en-US" sz="800" b="1" dirty="0">
                  <a:latin typeface="+mn-ea"/>
                </a:rPr>
                <a:t>분양</a:t>
              </a:r>
              <a:endParaRPr lang="en-US" altLang="ko-KR" sz="800" b="1" dirty="0">
                <a:latin typeface="+mn-ea"/>
              </a:endParaRPr>
            </a:p>
            <a:p>
              <a:pPr algn="ctr"/>
              <a:r>
                <a:rPr lang="en-US" altLang="ko-KR" sz="800" b="1" dirty="0">
                  <a:latin typeface="+mn-ea"/>
                </a:rPr>
                <a:t>19.8</a:t>
              </a:r>
              <a:r>
                <a:rPr lang="en-US" altLang="ko-KR" sz="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5</a:t>
              </a:r>
              <a:endParaRPr lang="ko-KR" altLang="en-US" sz="6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58247D64-05AD-43E6-9AA1-68CFF57BFB85}"/>
                </a:ext>
              </a:extLst>
            </p:cNvPr>
            <p:cNvSpPr/>
            <p:nvPr/>
          </p:nvSpPr>
          <p:spPr>
            <a:xfrm>
              <a:off x="1066479" y="5022898"/>
              <a:ext cx="1904255" cy="324015"/>
            </a:xfrm>
            <a:prstGeom prst="rect">
              <a:avLst/>
            </a:prstGeom>
            <a:solidFill>
              <a:srgbClr val="0000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고기원칙 프랜차이즈</a:t>
              </a:r>
            </a:p>
          </p:txBody>
        </p:sp>
      </p:grpSp>
      <p:pic>
        <p:nvPicPr>
          <p:cNvPr id="82" name="그림 81">
            <a:extLst>
              <a:ext uri="{FF2B5EF4-FFF2-40B4-BE49-F238E27FC236}">
                <a16:creationId xmlns:a16="http://schemas.microsoft.com/office/drawing/2014/main" id="{BC89CE05-C2A1-449A-A56B-40A36AC6B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3" y="6451894"/>
            <a:ext cx="1468000" cy="406106"/>
          </a:xfrm>
          <a:prstGeom prst="rect">
            <a:avLst/>
          </a:prstGeom>
        </p:spPr>
      </p:pic>
      <p:sp>
        <p:nvSpPr>
          <p:cNvPr id="4" name="자유형 3"/>
          <p:cNvSpPr/>
          <p:nvPr/>
        </p:nvSpPr>
        <p:spPr>
          <a:xfrm>
            <a:off x="5136022" y="1948441"/>
            <a:ext cx="743485" cy="2119357"/>
          </a:xfrm>
          <a:custGeom>
            <a:avLst/>
            <a:gdLst>
              <a:gd name="connsiteX0" fmla="*/ 0 w 743485"/>
              <a:gd name="connsiteY0" fmla="*/ 0 h 2119357"/>
              <a:gd name="connsiteX1" fmla="*/ 17092 w 743485"/>
              <a:gd name="connsiteY1" fmla="*/ 2119357 h 2119357"/>
              <a:gd name="connsiteX2" fmla="*/ 743485 w 743485"/>
              <a:gd name="connsiteY2" fmla="*/ 2093720 h 2119357"/>
              <a:gd name="connsiteX3" fmla="*/ 734939 w 743485"/>
              <a:gd name="connsiteY3" fmla="*/ 2068082 h 2119357"/>
              <a:gd name="connsiteX4" fmla="*/ 734939 w 743485"/>
              <a:gd name="connsiteY4" fmla="*/ 2068082 h 211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85" h="2119357">
                <a:moveTo>
                  <a:pt x="0" y="0"/>
                </a:moveTo>
                <a:lnTo>
                  <a:pt x="17092" y="2119357"/>
                </a:lnTo>
                <a:lnTo>
                  <a:pt x="743485" y="2093720"/>
                </a:lnTo>
                <a:lnTo>
                  <a:pt x="734939" y="2068082"/>
                </a:lnTo>
                <a:lnTo>
                  <a:pt x="734939" y="20680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8371081" y="1903010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384854" y="4326589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9021349" y="1907044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8756439" y="4585437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747757" y="4326588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58247D64-05AD-43E6-9AA1-68CFF57BFB85}"/>
              </a:ext>
            </a:extLst>
          </p:cNvPr>
          <p:cNvSpPr/>
          <p:nvPr/>
        </p:nvSpPr>
        <p:spPr>
          <a:xfrm>
            <a:off x="7164909" y="3213690"/>
            <a:ext cx="638279" cy="324015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안경점 </a:t>
            </a:r>
            <a:r>
              <a:rPr lang="ko-KR" altLang="en-US" sz="1050" dirty="0" err="1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입점</a:t>
            </a:r>
            <a:endParaRPr lang="en-US" altLang="ko-KR" sz="105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6070850" y="4321175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02770" y="2908488"/>
            <a:ext cx="504056" cy="25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7349893" y="1868578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729153" y="1898341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5398042" y="1907044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AF33FD9A-7CED-4436-BCFE-62ABA25E2CAA}"/>
              </a:ext>
            </a:extLst>
          </p:cNvPr>
          <p:cNvGraphicFramePr>
            <a:graphicFrameLocks noGrp="1"/>
          </p:cNvGraphicFramePr>
          <p:nvPr/>
        </p:nvGraphicFramePr>
        <p:xfrm>
          <a:off x="43030" y="3391979"/>
          <a:ext cx="4998733" cy="2676449"/>
        </p:xfrm>
        <a:graphic>
          <a:graphicData uri="http://schemas.openxmlformats.org/drawingml/2006/table">
            <a:tbl>
              <a:tblPr/>
              <a:tblGrid>
                <a:gridCol w="256390">
                  <a:extLst>
                    <a:ext uri="{9D8B030D-6E8A-4147-A177-3AD203B41FA5}">
                      <a16:colId xmlns:a16="http://schemas.microsoft.com/office/drawing/2014/main" val="3511498997"/>
                    </a:ext>
                  </a:extLst>
                </a:gridCol>
                <a:gridCol w="379838">
                  <a:extLst>
                    <a:ext uri="{9D8B030D-6E8A-4147-A177-3AD203B41FA5}">
                      <a16:colId xmlns:a16="http://schemas.microsoft.com/office/drawing/2014/main" val="1068648052"/>
                    </a:ext>
                  </a:extLst>
                </a:gridCol>
                <a:gridCol w="425448">
                  <a:extLst>
                    <a:ext uri="{9D8B030D-6E8A-4147-A177-3AD203B41FA5}">
                      <a16:colId xmlns:a16="http://schemas.microsoft.com/office/drawing/2014/main" val="389341566"/>
                    </a:ext>
                  </a:extLst>
                </a:gridCol>
                <a:gridCol w="505049">
                  <a:extLst>
                    <a:ext uri="{9D8B030D-6E8A-4147-A177-3AD203B41FA5}">
                      <a16:colId xmlns:a16="http://schemas.microsoft.com/office/drawing/2014/main" val="3352772571"/>
                    </a:ext>
                  </a:extLst>
                </a:gridCol>
                <a:gridCol w="743799">
                  <a:extLst>
                    <a:ext uri="{9D8B030D-6E8A-4147-A177-3AD203B41FA5}">
                      <a16:colId xmlns:a16="http://schemas.microsoft.com/office/drawing/2014/main" val="1602894262"/>
                    </a:ext>
                  </a:extLst>
                </a:gridCol>
                <a:gridCol w="853992">
                  <a:extLst>
                    <a:ext uri="{9D8B030D-6E8A-4147-A177-3AD203B41FA5}">
                      <a16:colId xmlns:a16="http://schemas.microsoft.com/office/drawing/2014/main" val="864979596"/>
                    </a:ext>
                  </a:extLst>
                </a:gridCol>
                <a:gridCol w="697886">
                  <a:extLst>
                    <a:ext uri="{9D8B030D-6E8A-4147-A177-3AD203B41FA5}">
                      <a16:colId xmlns:a16="http://schemas.microsoft.com/office/drawing/2014/main" val="1705319797"/>
                    </a:ext>
                  </a:extLst>
                </a:gridCol>
                <a:gridCol w="606059">
                  <a:extLst>
                    <a:ext uri="{9D8B030D-6E8A-4147-A177-3AD203B41FA5}">
                      <a16:colId xmlns:a16="http://schemas.microsoft.com/office/drawing/2014/main" val="2427454203"/>
                    </a:ext>
                  </a:extLst>
                </a:gridCol>
                <a:gridCol w="530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72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전용면적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계약면적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평당가</a:t>
                      </a:r>
                      <a:endParaRPr lang="en-US" altLang="ko-KR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분양가</a:t>
                      </a:r>
                      <a:endParaRPr lang="en-US" altLang="ko-KR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(VAT 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별도</a:t>
                      </a: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임대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98908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보증금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월세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렌트프리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101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12.40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22.36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분양 완료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2,800,000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732034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103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14.21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25.63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분양 완료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3,400,000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업종에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따라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~8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85340"/>
                  </a:ext>
                </a:extLst>
              </a:tr>
              <a:tr h="357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104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13.32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24.03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분양 완료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50,000,000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3,100,000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46751"/>
                  </a:ext>
                </a:extLst>
              </a:tr>
              <a:tr h="260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12.94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23.34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분양완료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38686"/>
                  </a:ext>
                </a:extLst>
              </a:tr>
              <a:tr h="357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16.26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29.32</a:t>
                      </a: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분양 완료</a:t>
                      </a:r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70,000,000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3,600,000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232353"/>
                  </a:ext>
                </a:extLst>
              </a:tr>
              <a:tr h="3593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소계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132.53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232.39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14" marR="5614" marT="5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28888"/>
                  </a:ext>
                </a:extLst>
              </a:tr>
            </a:tbl>
          </a:graphicData>
        </a:graphic>
      </p:graphicFrame>
      <p:sp>
        <p:nvSpPr>
          <p:cNvPr id="68" name="타원 67"/>
          <p:cNvSpPr/>
          <p:nvPr/>
        </p:nvSpPr>
        <p:spPr>
          <a:xfrm>
            <a:off x="6048133" y="1936875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A190972D-F53E-406F-8481-110060F04298}"/>
              </a:ext>
            </a:extLst>
          </p:cNvPr>
          <p:cNvSpPr/>
          <p:nvPr/>
        </p:nvSpPr>
        <p:spPr>
          <a:xfrm>
            <a:off x="8165523" y="2848562"/>
            <a:ext cx="638279" cy="324015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약국 입점</a:t>
            </a:r>
            <a:endParaRPr lang="en-US" altLang="ko-KR" sz="105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30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0FAA137-09D5-419D-B638-66019951999A}"/>
              </a:ext>
            </a:extLst>
          </p:cNvPr>
          <p:cNvGrpSpPr/>
          <p:nvPr/>
        </p:nvGrpSpPr>
        <p:grpSpPr>
          <a:xfrm>
            <a:off x="-107643" y="-1"/>
            <a:ext cx="11235891" cy="722045"/>
            <a:chOff x="-107643" y="-1"/>
            <a:chExt cx="11235891" cy="722045"/>
          </a:xfrm>
        </p:grpSpPr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2BA0F910-8AB1-4242-8D8F-26822BC8D20C}"/>
                </a:ext>
              </a:extLst>
            </p:cNvPr>
            <p:cNvSpPr/>
            <p:nvPr/>
          </p:nvSpPr>
          <p:spPr>
            <a:xfrm flipV="1">
              <a:off x="0" y="-1"/>
              <a:ext cx="11128248" cy="722045"/>
            </a:xfrm>
            <a:prstGeom prst="parallelogram">
              <a:avLst>
                <a:gd name="adj" fmla="val 104772"/>
              </a:avLst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1A96CC-69C5-46A6-A3D2-EF9FEE8BFEC7}"/>
                </a:ext>
              </a:extLst>
            </p:cNvPr>
            <p:cNvSpPr txBox="1"/>
            <p:nvPr/>
          </p:nvSpPr>
          <p:spPr>
            <a:xfrm>
              <a:off x="-107643" y="44936"/>
              <a:ext cx="74032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600" dirty="0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시흥 장현지구 </a:t>
              </a:r>
              <a:r>
                <a:rPr lang="ko-KR" altLang="en-US" sz="3600" dirty="0" err="1">
                  <a:ln w="15875">
                    <a:noFill/>
                  </a:ln>
                  <a:solidFill>
                    <a:schemeClr val="bg1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비젼타워</a:t>
              </a:r>
              <a:endParaRPr lang="ko-KR" altLang="en-US" sz="3600" dirty="0">
                <a:ln w="15875">
                  <a:noFill/>
                </a:ln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0E02B-2428-4E46-92BD-08DEC74FD700}"/>
                </a:ext>
              </a:extLst>
            </p:cNvPr>
            <p:cNvSpPr txBox="1"/>
            <p:nvPr/>
          </p:nvSpPr>
          <p:spPr>
            <a:xfrm>
              <a:off x="5870675" y="75714"/>
              <a:ext cx="363198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[2</a:t>
              </a:r>
              <a:r>
                <a:rPr lang="ko-KR" altLang="en-US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층 </a:t>
              </a:r>
              <a:r>
                <a:rPr lang="en-US" altLang="ko-KR" sz="20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5</a:t>
              </a:r>
              <a:r>
                <a:rPr lang="ko-KR" altLang="en-US" sz="20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개 호실</a:t>
              </a:r>
              <a:r>
                <a:rPr lang="en-US" altLang="ko-KR" sz="3200" dirty="0">
                  <a:ln w="15875">
                    <a:noFill/>
                  </a:ln>
                  <a:solidFill>
                    <a:srgbClr val="175057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]</a:t>
              </a:r>
              <a:endParaRPr lang="ko-KR" altLang="en-US" sz="3200" dirty="0">
                <a:ln w="15875">
                  <a:noFill/>
                </a:ln>
                <a:solidFill>
                  <a:srgbClr val="175057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02880DD4-30E5-4E91-8F81-0F73E7F8DD9D}"/>
              </a:ext>
            </a:extLst>
          </p:cNvPr>
          <p:cNvSpPr/>
          <p:nvPr/>
        </p:nvSpPr>
        <p:spPr>
          <a:xfrm flipH="1">
            <a:off x="-6745" y="6454364"/>
            <a:ext cx="9902109" cy="400110"/>
          </a:xfrm>
          <a:prstGeom prst="homePlate">
            <a:avLst>
              <a:gd name="adj" fmla="val 79712"/>
            </a:avLst>
          </a:prstGeom>
          <a:solidFill>
            <a:srgbClr val="A8C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036B1-3148-4C6E-BFA8-52B2AB4F8CE3}"/>
              </a:ext>
            </a:extLst>
          </p:cNvPr>
          <p:cNvSpPr txBox="1"/>
          <p:nvPr/>
        </p:nvSpPr>
        <p:spPr>
          <a:xfrm>
            <a:off x="286733" y="6474341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최고의 상품을 최적의 분양가로 도와드리겠습니다</a:t>
            </a:r>
            <a:r>
              <a:rPr lang="en-US" altLang="ko-KR" sz="1600" b="1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endParaRPr lang="ko-KR" altLang="en-US" sz="16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3471F-0918-4818-AA90-96D12F2F0EE9}"/>
              </a:ext>
            </a:extLst>
          </p:cNvPr>
          <p:cNvSpPr txBox="1"/>
          <p:nvPr/>
        </p:nvSpPr>
        <p:spPr>
          <a:xfrm>
            <a:off x="5479373" y="6420478"/>
            <a:ext cx="1276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분양</a:t>
            </a:r>
            <a:r>
              <a:rPr lang="en-US" altLang="ko-KR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  <a:r>
              <a:rPr lang="ko-KR" altLang="en-US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</a:t>
            </a:r>
            <a:r>
              <a:rPr lang="en-US" altLang="ko-KR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문의</a:t>
            </a:r>
            <a:endParaRPr lang="en-US" altLang="ko-KR" sz="1100" dirty="0">
              <a:solidFill>
                <a:srgbClr val="175057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en-US" altLang="ko-KR" sz="1100" dirty="0">
                <a:solidFill>
                  <a:srgbClr val="175057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ONE STOP SYSTEM    </a:t>
            </a:r>
            <a:endParaRPr lang="ko-KR" altLang="en-US" sz="1100" dirty="0">
              <a:solidFill>
                <a:srgbClr val="175057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B3614F5-9952-4010-A3C2-76645FBCC683}"/>
              </a:ext>
            </a:extLst>
          </p:cNvPr>
          <p:cNvGrpSpPr/>
          <p:nvPr/>
        </p:nvGrpSpPr>
        <p:grpSpPr>
          <a:xfrm>
            <a:off x="61553" y="768096"/>
            <a:ext cx="4341876" cy="2985206"/>
            <a:chOff x="5564124" y="766981"/>
            <a:chExt cx="4341876" cy="2985206"/>
          </a:xfrm>
        </p:grpSpPr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FD39F49E-B0D6-4A9D-8C80-D791C880B413}"/>
                </a:ext>
              </a:extLst>
            </p:cNvPr>
            <p:cNvSpPr/>
            <p:nvPr/>
          </p:nvSpPr>
          <p:spPr>
            <a:xfrm flipH="1">
              <a:off x="5641848" y="766981"/>
              <a:ext cx="4264152" cy="1469337"/>
            </a:xfrm>
            <a:prstGeom prst="parallelogram">
              <a:avLst>
                <a:gd name="adj" fmla="val 71721"/>
              </a:avLst>
            </a:prstGeom>
            <a:solidFill>
              <a:srgbClr val="175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8621BA12-B0D7-4EE0-983B-E314686D82F3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96" y="2496278"/>
              <a:ext cx="261205" cy="0"/>
            </a:xfrm>
            <a:prstGeom prst="line">
              <a:avLst/>
            </a:prstGeom>
            <a:noFill/>
          </p:spPr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2E83A96-C602-46F5-964B-1B2F6A5452E8}"/>
                </a:ext>
              </a:extLst>
            </p:cNvPr>
            <p:cNvCxnSpPr>
              <a:cxnSpLocks/>
            </p:cNvCxnSpPr>
            <p:nvPr/>
          </p:nvCxnSpPr>
          <p:spPr>
            <a:xfrm>
              <a:off x="8397934" y="3231011"/>
              <a:ext cx="261205" cy="0"/>
            </a:xfrm>
            <a:prstGeom prst="line">
              <a:avLst/>
            </a:prstGeom>
            <a:noFill/>
          </p:spPr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44E60D83-CC3B-47AE-8746-E6312DFEBD57}"/>
                </a:ext>
              </a:extLst>
            </p:cNvPr>
            <p:cNvCxnSpPr>
              <a:cxnSpLocks/>
            </p:cNvCxnSpPr>
            <p:nvPr/>
          </p:nvCxnSpPr>
          <p:spPr>
            <a:xfrm>
              <a:off x="8535899" y="3231011"/>
              <a:ext cx="0" cy="197488"/>
            </a:xfrm>
            <a:prstGeom prst="straightConnector1">
              <a:avLst/>
            </a:prstGeom>
            <a:noFill/>
          </p:spPr>
        </p:cxnSp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id="{02B4772A-27F7-40BA-AB8A-8CE694D90C0D}"/>
                </a:ext>
              </a:extLst>
            </p:cNvPr>
            <p:cNvSpPr/>
            <p:nvPr/>
          </p:nvSpPr>
          <p:spPr>
            <a:xfrm flipH="1" flipV="1">
              <a:off x="5652484" y="2275982"/>
              <a:ext cx="4242880" cy="1476205"/>
            </a:xfrm>
            <a:prstGeom prst="parallelogram">
              <a:avLst>
                <a:gd name="adj" fmla="val 71698"/>
              </a:avLst>
            </a:prstGeom>
            <a:solidFill>
              <a:srgbClr val="175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7C0DC0-27AB-4CFD-8B06-DCF7F2FD39CA}"/>
                </a:ext>
              </a:extLst>
            </p:cNvPr>
            <p:cNvSpPr txBox="1"/>
            <p:nvPr/>
          </p:nvSpPr>
          <p:spPr>
            <a:xfrm>
              <a:off x="6335483" y="1090323"/>
              <a:ext cx="31326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퓨전 레스토랑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패밀리 레스토랑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</a:p>
            <a:p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한식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.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중식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.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일식 전문점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</a:p>
            <a:p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미용실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피부관리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.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마사지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.</a:t>
              </a:r>
              <a:r>
                <a:rPr lang="ko-KR" altLang="en-US" sz="1400" dirty="0" err="1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네일샵</a:t>
              </a:r>
              <a:r>
                <a:rPr lang="en-US" altLang="ko-KR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4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등</a:t>
              </a:r>
              <a:endParaRPr lang="en-US" altLang="ko-KR" sz="14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8429AA-367B-4007-A67C-0A33E1634A6A}"/>
                </a:ext>
              </a:extLst>
            </p:cNvPr>
            <p:cNvSpPr txBox="1"/>
            <p:nvPr/>
          </p:nvSpPr>
          <p:spPr>
            <a:xfrm>
              <a:off x="6973599" y="2318185"/>
              <a:ext cx="2250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70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defRPr>
              </a:lvl1pPr>
            </a:lstStyle>
            <a:p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분양 면적 </a:t>
              </a:r>
              <a:r>
                <a:rPr lang="en-US" altLang="ko-KR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232.32</a:t>
              </a:r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</a:t>
              </a:r>
              <a:endPara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전용 면적 </a:t>
              </a:r>
              <a:r>
                <a:rPr lang="en-US" altLang="ko-KR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132.53</a:t>
              </a:r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</a:t>
              </a:r>
              <a:endPara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4" name="순서도: 추출 23">
              <a:extLst>
                <a:ext uri="{FF2B5EF4-FFF2-40B4-BE49-F238E27FC236}">
                  <a16:creationId xmlns:a16="http://schemas.microsoft.com/office/drawing/2014/main" id="{C4035849-1324-48CA-B4B8-F926D069CD6B}"/>
                </a:ext>
              </a:extLst>
            </p:cNvPr>
            <p:cNvSpPr/>
            <p:nvPr/>
          </p:nvSpPr>
          <p:spPr>
            <a:xfrm rot="5400000">
              <a:off x="4677246" y="1731633"/>
              <a:ext cx="2924013" cy="1049324"/>
            </a:xfrm>
            <a:prstGeom prst="flowChartExtract">
              <a:avLst/>
            </a:prstGeom>
            <a:solidFill>
              <a:srgbClr val="A8C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73868C-2C25-495E-A7B3-30D5DAA5C409}"/>
                </a:ext>
              </a:extLst>
            </p:cNvPr>
            <p:cNvSpPr txBox="1"/>
            <p:nvPr/>
          </p:nvSpPr>
          <p:spPr>
            <a:xfrm>
              <a:off x="7945237" y="3056006"/>
              <a:ext cx="960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70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defRPr>
              </a:lvl1pPr>
            </a:lstStyle>
            <a:p>
              <a:r>
                <a:rPr lang="en-US" altLang="ko-KR" sz="32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4M</a:t>
              </a:r>
              <a:endParaRPr lang="ko-KR" altLang="en-US" sz="32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7E2676-0FE8-4748-9FE3-C797CD151D6E}"/>
                </a:ext>
              </a:extLst>
            </p:cNvPr>
            <p:cNvSpPr txBox="1"/>
            <p:nvPr/>
          </p:nvSpPr>
          <p:spPr>
            <a:xfrm>
              <a:off x="5564124" y="1870502"/>
              <a:ext cx="1049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rgbClr val="175057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2F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9F48369-C23D-4062-A11C-99609BCA6180}"/>
                </a:ext>
              </a:extLst>
            </p:cNvPr>
            <p:cNvGrpSpPr/>
            <p:nvPr/>
          </p:nvGrpSpPr>
          <p:grpSpPr>
            <a:xfrm>
              <a:off x="7635537" y="3043725"/>
              <a:ext cx="280993" cy="566284"/>
              <a:chOff x="6615256" y="2981691"/>
              <a:chExt cx="280993" cy="566284"/>
            </a:xfrm>
          </p:grpSpPr>
          <p:sp>
            <p:nvSpPr>
              <p:cNvPr id="29" name="화살표: 오른쪽 28">
                <a:extLst>
                  <a:ext uri="{FF2B5EF4-FFF2-40B4-BE49-F238E27FC236}">
                    <a16:creationId xmlns:a16="http://schemas.microsoft.com/office/drawing/2014/main" id="{B4AA251B-DEC0-44C5-BD8B-9F93589BA909}"/>
                  </a:ext>
                </a:extLst>
              </p:cNvPr>
              <p:cNvSpPr/>
              <p:nvPr/>
            </p:nvSpPr>
            <p:spPr>
              <a:xfrm rot="16200000">
                <a:off x="6471982" y="3168442"/>
                <a:ext cx="554001" cy="205062"/>
              </a:xfrm>
              <a:prstGeom prst="rightArrow">
                <a:avLst>
                  <a:gd name="adj1" fmla="val 28165"/>
                  <a:gd name="adj2" fmla="val 8275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8C282145-6575-40E0-B2A7-61C270ADBB0C}"/>
                  </a:ext>
                </a:extLst>
              </p:cNvPr>
              <p:cNvGrpSpPr/>
              <p:nvPr/>
            </p:nvGrpSpPr>
            <p:grpSpPr>
              <a:xfrm>
                <a:off x="6615256" y="2981691"/>
                <a:ext cx="280993" cy="566284"/>
                <a:chOff x="6615256" y="2981691"/>
                <a:chExt cx="280993" cy="566284"/>
              </a:xfrm>
            </p:grpSpPr>
            <p:cxnSp>
              <p:nvCxnSpPr>
                <p:cNvPr id="31" name="직선 연결선 30">
                  <a:extLst>
                    <a:ext uri="{FF2B5EF4-FFF2-40B4-BE49-F238E27FC236}">
                      <a16:creationId xmlns:a16="http://schemas.microsoft.com/office/drawing/2014/main" id="{06A06F24-9677-4584-9FA4-0CFDCC87B054}"/>
                    </a:ext>
                  </a:extLst>
                </p:cNvPr>
                <p:cNvCxnSpPr/>
                <p:nvPr/>
              </p:nvCxnSpPr>
              <p:spPr>
                <a:xfrm>
                  <a:off x="6615256" y="3547975"/>
                  <a:ext cx="2809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연결선 31">
                  <a:extLst>
                    <a:ext uri="{FF2B5EF4-FFF2-40B4-BE49-F238E27FC236}">
                      <a16:creationId xmlns:a16="http://schemas.microsoft.com/office/drawing/2014/main" id="{7120B050-4767-4D18-B29D-5DB86BE6E4E8}"/>
                    </a:ext>
                  </a:extLst>
                </p:cNvPr>
                <p:cNvCxnSpPr/>
                <p:nvPr/>
              </p:nvCxnSpPr>
              <p:spPr>
                <a:xfrm>
                  <a:off x="6615256" y="2981691"/>
                  <a:ext cx="2809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23B720-A546-4470-AA90-A4126AD3D28B}"/>
                </a:ext>
              </a:extLst>
            </p:cNvPr>
            <p:cNvSpPr txBox="1"/>
            <p:nvPr/>
          </p:nvSpPr>
          <p:spPr>
            <a:xfrm>
              <a:off x="6527801" y="3077616"/>
              <a:ext cx="1256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층고</a:t>
              </a:r>
              <a:endParaRPr lang="en-US" altLang="ko-KR" sz="32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43D57B14-436E-43B2-B7E3-81433A8E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927" r="3287" b="3153"/>
          <a:stretch/>
        </p:blipFill>
        <p:spPr>
          <a:xfrm>
            <a:off x="4526522" y="816609"/>
            <a:ext cx="5240201" cy="5585372"/>
          </a:xfrm>
          <a:prstGeom prst="rect">
            <a:avLst/>
          </a:prstGeom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C4CACC4-6E9A-4667-A3EC-778B83C0AD2D}"/>
              </a:ext>
            </a:extLst>
          </p:cNvPr>
          <p:cNvSpPr txBox="1"/>
          <p:nvPr/>
        </p:nvSpPr>
        <p:spPr>
          <a:xfrm>
            <a:off x="4702388" y="2414660"/>
            <a:ext cx="1296144" cy="430887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전용</a:t>
            </a:r>
            <a:r>
              <a:rPr lang="en-US" altLang="ko-KR" sz="11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26.54</a:t>
            </a:r>
          </a:p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</a:t>
            </a:r>
            <a:r>
              <a:rPr lang="en-US" altLang="ko-KR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46.54</a:t>
            </a:r>
            <a:endParaRPr lang="ko-KR" altLang="en-US" sz="11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18B281-06F9-476F-9F1C-5755636A2FBF}"/>
              </a:ext>
            </a:extLst>
          </p:cNvPr>
          <p:cNvSpPr txBox="1"/>
          <p:nvPr/>
        </p:nvSpPr>
        <p:spPr>
          <a:xfrm>
            <a:off x="8067566" y="2399757"/>
            <a:ext cx="1296144" cy="430887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전용</a:t>
            </a:r>
            <a:r>
              <a:rPr lang="en-US" altLang="ko-KR" sz="11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30.37</a:t>
            </a:r>
          </a:p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</a:t>
            </a:r>
            <a:r>
              <a:rPr lang="en-US" altLang="ko-KR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53.25</a:t>
            </a:r>
            <a:endParaRPr lang="ko-KR" altLang="en-US" sz="11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C4516A-14CC-4C62-84E6-EA5ECDC4D536}"/>
              </a:ext>
            </a:extLst>
          </p:cNvPr>
          <p:cNvSpPr txBox="1"/>
          <p:nvPr/>
        </p:nvSpPr>
        <p:spPr>
          <a:xfrm>
            <a:off x="6309857" y="5043516"/>
            <a:ext cx="1296144" cy="430887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전용</a:t>
            </a:r>
            <a:r>
              <a:rPr lang="en-US" altLang="ko-KR" sz="11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25.50</a:t>
            </a:r>
          </a:p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</a:t>
            </a:r>
            <a:r>
              <a:rPr lang="en-US" altLang="ko-KR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44.71</a:t>
            </a:r>
            <a:endParaRPr lang="ko-KR" altLang="en-US" sz="11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C20FEA-BF13-45F8-9AEF-E6E0183F604D}"/>
              </a:ext>
            </a:extLst>
          </p:cNvPr>
          <p:cNvSpPr txBox="1"/>
          <p:nvPr/>
        </p:nvSpPr>
        <p:spPr>
          <a:xfrm>
            <a:off x="4734226" y="5049516"/>
            <a:ext cx="1296144" cy="430887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전용</a:t>
            </a:r>
            <a:r>
              <a:rPr lang="en-US" altLang="ko-KR" sz="11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22.57</a:t>
            </a:r>
          </a:p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</a:t>
            </a:r>
            <a:r>
              <a:rPr lang="en-US" altLang="ko-KR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39.58</a:t>
            </a:r>
            <a:endParaRPr lang="ko-KR" altLang="en-US" sz="11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4DC368-F004-482C-8117-D885D76EC66C}"/>
              </a:ext>
            </a:extLst>
          </p:cNvPr>
          <p:cNvSpPr txBox="1"/>
          <p:nvPr/>
        </p:nvSpPr>
        <p:spPr>
          <a:xfrm>
            <a:off x="6264137" y="2411000"/>
            <a:ext cx="1296144" cy="430887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전용</a:t>
            </a:r>
            <a:r>
              <a:rPr lang="en-US" altLang="ko-KR" sz="11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27.54</a:t>
            </a:r>
          </a:p>
          <a:p>
            <a:pPr algn="ctr"/>
            <a:r>
              <a:rPr lang="ko-KR" altLang="en-US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</a:t>
            </a:r>
            <a:r>
              <a:rPr lang="en-US" altLang="ko-KR" sz="11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48.29</a:t>
            </a:r>
            <a:endParaRPr lang="ko-KR" altLang="en-US" sz="11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00EA90-54FC-4079-B330-0917AD02E200}"/>
              </a:ext>
            </a:extLst>
          </p:cNvPr>
          <p:cNvSpPr txBox="1"/>
          <p:nvPr/>
        </p:nvSpPr>
        <p:spPr>
          <a:xfrm>
            <a:off x="5025823" y="1599907"/>
            <a:ext cx="71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203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9E93304-F487-406C-81C0-2046CCD75CD1}"/>
              </a:ext>
            </a:extLst>
          </p:cNvPr>
          <p:cNvSpPr txBox="1"/>
          <p:nvPr/>
        </p:nvSpPr>
        <p:spPr>
          <a:xfrm>
            <a:off x="6627039" y="1591067"/>
            <a:ext cx="71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202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93A10D-1A23-447A-A7CF-97D69566BB24}"/>
              </a:ext>
            </a:extLst>
          </p:cNvPr>
          <p:cNvSpPr txBox="1"/>
          <p:nvPr/>
        </p:nvSpPr>
        <p:spPr>
          <a:xfrm>
            <a:off x="8413188" y="1599907"/>
            <a:ext cx="71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201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0612659-DE30-4851-ACF5-EB0DCCB3441C}"/>
              </a:ext>
            </a:extLst>
          </p:cNvPr>
          <p:cNvSpPr txBox="1"/>
          <p:nvPr/>
        </p:nvSpPr>
        <p:spPr>
          <a:xfrm>
            <a:off x="6609003" y="4292129"/>
            <a:ext cx="71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205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515DAE9-2806-4A3D-9BA2-A44494DB6413}"/>
              </a:ext>
            </a:extLst>
          </p:cNvPr>
          <p:cNvSpPr txBox="1"/>
          <p:nvPr/>
        </p:nvSpPr>
        <p:spPr>
          <a:xfrm>
            <a:off x="5122898" y="4299659"/>
            <a:ext cx="71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204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3BB806D7-5A96-440B-9E2D-EA42B16BA2DB}"/>
              </a:ext>
            </a:extLst>
          </p:cNvPr>
          <p:cNvSpPr/>
          <p:nvPr/>
        </p:nvSpPr>
        <p:spPr>
          <a:xfrm>
            <a:off x="4564590" y="818817"/>
            <a:ext cx="5152701" cy="42899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30M</a:t>
            </a:r>
            <a:r>
              <a:rPr lang="ko-KR" altLang="en-US" sz="12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도로</a:t>
            </a: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5EE98D18-E057-4065-95E6-CBF307844FBB}"/>
              </a:ext>
            </a:extLst>
          </p:cNvPr>
          <p:cNvSpPr/>
          <p:nvPr/>
        </p:nvSpPr>
        <p:spPr>
          <a:xfrm>
            <a:off x="4526522" y="6217845"/>
            <a:ext cx="5152701" cy="27445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12M</a:t>
            </a:r>
            <a:r>
              <a:rPr lang="ko-KR" altLang="en-US" sz="12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도로</a:t>
            </a: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169A4113-861C-4C63-BCC3-8420EDCC7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3" y="6451894"/>
            <a:ext cx="1468000" cy="400110"/>
          </a:xfrm>
          <a:prstGeom prst="rect">
            <a:avLst/>
          </a:prstGeom>
        </p:spPr>
      </p:pic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AF33FD9A-7CED-4436-BCFE-62ABA25E2CAA}"/>
              </a:ext>
            </a:extLst>
          </p:cNvPr>
          <p:cNvGraphicFramePr>
            <a:graphicFrameLocks noGrp="1"/>
          </p:cNvGraphicFramePr>
          <p:nvPr/>
        </p:nvGraphicFramePr>
        <p:xfrm>
          <a:off x="112020" y="3702093"/>
          <a:ext cx="4414501" cy="2755718"/>
        </p:xfrm>
        <a:graphic>
          <a:graphicData uri="http://schemas.openxmlformats.org/drawingml/2006/table">
            <a:tbl>
              <a:tblPr/>
              <a:tblGrid>
                <a:gridCol w="226424">
                  <a:extLst>
                    <a:ext uri="{9D8B030D-6E8A-4147-A177-3AD203B41FA5}">
                      <a16:colId xmlns:a16="http://schemas.microsoft.com/office/drawing/2014/main" val="3511498997"/>
                    </a:ext>
                  </a:extLst>
                </a:gridCol>
                <a:gridCol w="335444">
                  <a:extLst>
                    <a:ext uri="{9D8B030D-6E8A-4147-A177-3AD203B41FA5}">
                      <a16:colId xmlns:a16="http://schemas.microsoft.com/office/drawing/2014/main" val="1068648052"/>
                    </a:ext>
                  </a:extLst>
                </a:gridCol>
                <a:gridCol w="444463">
                  <a:extLst>
                    <a:ext uri="{9D8B030D-6E8A-4147-A177-3AD203B41FA5}">
                      <a16:colId xmlns:a16="http://schemas.microsoft.com/office/drawing/2014/main" val="389341566"/>
                    </a:ext>
                  </a:extLst>
                </a:gridCol>
                <a:gridCol w="444463">
                  <a:extLst>
                    <a:ext uri="{9D8B030D-6E8A-4147-A177-3AD203B41FA5}">
                      <a16:colId xmlns:a16="http://schemas.microsoft.com/office/drawing/2014/main" val="3352772571"/>
                    </a:ext>
                  </a:extLst>
                </a:gridCol>
                <a:gridCol w="575708">
                  <a:extLst>
                    <a:ext uri="{9D8B030D-6E8A-4147-A177-3AD203B41FA5}">
                      <a16:colId xmlns:a16="http://schemas.microsoft.com/office/drawing/2014/main" val="1602894262"/>
                    </a:ext>
                  </a:extLst>
                </a:gridCol>
                <a:gridCol w="601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517">
                  <a:extLst>
                    <a:ext uri="{9D8B030D-6E8A-4147-A177-3AD203B41FA5}">
                      <a16:colId xmlns:a16="http://schemas.microsoft.com/office/drawing/2014/main" val="1705319797"/>
                    </a:ext>
                  </a:extLst>
                </a:gridCol>
                <a:gridCol w="553685">
                  <a:extLst>
                    <a:ext uri="{9D8B030D-6E8A-4147-A177-3AD203B41FA5}">
                      <a16:colId xmlns:a16="http://schemas.microsoft.com/office/drawing/2014/main" val="2427454203"/>
                    </a:ext>
                  </a:extLst>
                </a:gridCol>
                <a:gridCol w="553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471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전용면적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계약면적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평당가</a:t>
                      </a:r>
                      <a:endParaRPr lang="en-US" altLang="ko-KR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분양가</a:t>
                      </a:r>
                      <a:endParaRPr lang="en-US" altLang="ko-KR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(VAT 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별도</a:t>
                      </a:r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임대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98908"/>
                  </a:ext>
                </a:extLst>
              </a:tr>
              <a:tr h="117944">
                <a:tc gridSpan="2" vMerge="1"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보증금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월세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렌트프리</a:t>
                      </a:r>
                      <a:endParaRPr lang="ko-KR" alt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평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30.371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53.25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투자 분양완료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2,400,000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6~8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732034"/>
                  </a:ext>
                </a:extLst>
              </a:tr>
              <a:tr h="443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27.543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48.29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피부관리마사지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85340"/>
                  </a:ext>
                </a:extLst>
              </a:tr>
              <a:tr h="355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203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26.541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46.54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투자분양완료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40,000,000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2,000,000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6~8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46751"/>
                  </a:ext>
                </a:extLst>
              </a:tr>
              <a:tr h="443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204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22.573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39.58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투자분양완료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40,000,000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1,700,000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6~8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38686"/>
                  </a:ext>
                </a:extLst>
              </a:tr>
              <a:tr h="3006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205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25.501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44.71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43" marR="5643" marT="5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양푼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매운갈비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232353"/>
                  </a:ext>
                </a:extLst>
              </a:tr>
              <a:tr h="300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소계</a:t>
                      </a:r>
                    </a:p>
                  </a:txBody>
                  <a:tcPr marL="5548" marR="5548" marT="5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132.53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  <a:latin typeface="HY울릉도M" panose="02030600000101010101" pitchFamily="18" charset="-127"/>
                          <a:ea typeface="HY울릉도M" panose="02030600000101010101" pitchFamily="18" charset="-127"/>
                        </a:rPr>
                        <a:t>232.39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5614" marR="5614" marT="5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548" marR="5548" marT="55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28888"/>
                  </a:ext>
                </a:extLst>
              </a:tr>
            </a:tbl>
          </a:graphicData>
        </a:graphic>
      </p:graphicFrame>
      <p:sp>
        <p:nvSpPr>
          <p:cNvPr id="49" name="타원 48"/>
          <p:cNvSpPr/>
          <p:nvPr/>
        </p:nvSpPr>
        <p:spPr>
          <a:xfrm>
            <a:off x="6887829" y="1993401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240421" y="1975866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236436" y="2991350"/>
            <a:ext cx="1427078" cy="55400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피부마사지샵</a:t>
            </a:r>
            <a:endParaRPr lang="en-US" altLang="ko-KR" sz="12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입점확정</a:t>
            </a:r>
            <a:endParaRPr lang="ko-KR" altLang="en-US" sz="12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8605599" y="2000530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251938" y="4589845"/>
            <a:ext cx="1427078" cy="3759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양푼매운갈비</a:t>
            </a:r>
            <a:endParaRPr lang="en-US" altLang="ko-KR" sz="11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입점확정</a:t>
            </a:r>
            <a:endParaRPr lang="ko-KR" altLang="en-US" sz="11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6813905" y="4185624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7082345" y="6572236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35897" y="6572236"/>
            <a:ext cx="842428" cy="21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분양완료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8819656" y="6563814"/>
            <a:ext cx="842428" cy="21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HY울릉도M" panose="02030600000101010101" pitchFamily="18" charset="-127"/>
                <a:ea typeface="HY울릉도M" panose="02030600000101010101" pitchFamily="18" charset="-127"/>
              </a:rPr>
              <a:t>임대확정</a:t>
            </a:r>
          </a:p>
        </p:txBody>
      </p:sp>
      <p:sp>
        <p:nvSpPr>
          <p:cNvPr id="66" name="타원 65"/>
          <p:cNvSpPr/>
          <p:nvPr/>
        </p:nvSpPr>
        <p:spPr>
          <a:xfrm>
            <a:off x="8550890" y="6584860"/>
            <a:ext cx="194516" cy="1998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322353" y="4213859"/>
            <a:ext cx="194516" cy="199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02388" y="3780382"/>
            <a:ext cx="1884208" cy="39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8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449</Words>
  <Application>Microsoft Office PowerPoint</Application>
  <PresentationFormat>A4 용지(210x297mm)</PresentationFormat>
  <Paragraphs>270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HY울릉도M</vt:lpstr>
      <vt:lpstr>Arial</vt:lpstr>
      <vt:lpstr>Calibri</vt:lpstr>
      <vt:lpstr>Calibri Light</vt:lpstr>
      <vt:lpstr>맑은 고딕</vt:lpstr>
      <vt:lpstr>휴먼둥근헤드라인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영준</dc:creator>
  <cp:lastModifiedBy>영준</cp:lastModifiedBy>
  <cp:revision>1</cp:revision>
  <dcterms:created xsi:type="dcterms:W3CDTF">2021-11-08T05:37:53Z</dcterms:created>
  <dcterms:modified xsi:type="dcterms:W3CDTF">2021-11-08T05:38:11Z</dcterms:modified>
</cp:coreProperties>
</file>