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08" r:id="rId6"/>
  </p:sldMasterIdLst>
  <p:notesMasterIdLst>
    <p:notesMasterId r:id="rId8"/>
  </p:notesMasterIdLst>
  <p:sldIdLst>
    <p:sldId id="257" r:id="rId1"/>
    <p:sldId id="258" r:id="rId2"/>
    <p:sldId id="259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4944"/>
    <p:restoredTop sz="96158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2" Type="http://schemas.openxmlformats.org/officeDocument/2006/relationships/slide" Target="slides/slide2.xml"  /><Relationship Id="rId3" Type="http://schemas.openxmlformats.org/officeDocument/2006/relationships/slide" Target="slides/slide3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slideMaster" Target="slideMasters/slideMaster1.xml"  /><Relationship Id="rId7" Type="http://schemas.openxmlformats.org/officeDocument/2006/relationships/theme" Target="theme/theme1.xml"  /><Relationship Id="rId8" Type="http://schemas.openxmlformats.org/officeDocument/2006/relationships/notesMaster" Target="notesMasters/notesMaster1.xml"  /><Relationship Id="rId9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CA5D961-83FA-4004-8676-113F5B17C21A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035060A9-2A87-4396-8C25-355C27910C8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D24A566-8EC6-42E9-9CCF-9A365508DB05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7E0A9F21-1BB8-4CED-8932-D091B9925856}" type="datetimeFigureOut">
              <a:rPr lang="ko-KR" altLang="en-US"/>
              <a:pPr lvl="0">
                <a:defRPr lang="ko-KR" altLang="en-US"/>
              </a:pPr>
              <a:t>2023-02-02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1A61F2B5-3D99-419F-872D-2F1A06247D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jpeg"  /><Relationship Id="rId5" Type="http://schemas.openxmlformats.org/officeDocument/2006/relationships/notesSlide" Target="../notesSlides/notesSlide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2.jpeg"  /><Relationship Id="rId11" Type="http://schemas.openxmlformats.org/officeDocument/2006/relationships/image" Target="../media/image13.jpeg"  /><Relationship Id="rId2" Type="http://schemas.openxmlformats.org/officeDocument/2006/relationships/image" Target="../media/image4.png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Relationship Id="rId5" Type="http://schemas.openxmlformats.org/officeDocument/2006/relationships/image" Target="../media/image7.jpeg"  /><Relationship Id="rId6" Type="http://schemas.openxmlformats.org/officeDocument/2006/relationships/image" Target="../media/image8.jpeg"  /><Relationship Id="rId7" Type="http://schemas.openxmlformats.org/officeDocument/2006/relationships/image" Target="../media/image9.jpeg"  /><Relationship Id="rId8" Type="http://schemas.openxmlformats.org/officeDocument/2006/relationships/image" Target="../media/image10.jpeg"  /><Relationship Id="rId9" Type="http://schemas.openxmlformats.org/officeDocument/2006/relationships/image" Target="../media/image11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8.jpeg"  /><Relationship Id="rId11" Type="http://schemas.openxmlformats.org/officeDocument/2006/relationships/image" Target="../media/image19.jpeg"  /><Relationship Id="rId2" Type="http://schemas.openxmlformats.org/officeDocument/2006/relationships/image" Target="../media/image14.png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Relationship Id="rId5" Type="http://schemas.openxmlformats.org/officeDocument/2006/relationships/image" Target="../media/image7.jpeg"  /><Relationship Id="rId6" Type="http://schemas.openxmlformats.org/officeDocument/2006/relationships/image" Target="../media/image8.jpeg"  /><Relationship Id="rId7" Type="http://schemas.openxmlformats.org/officeDocument/2006/relationships/image" Target="../media/image15.jpeg"  /><Relationship Id="rId8" Type="http://schemas.openxmlformats.org/officeDocument/2006/relationships/image" Target="../media/image16.jpeg"  /><Relationship Id="rId9" Type="http://schemas.openxmlformats.org/officeDocument/2006/relationships/image" Target="../media/image1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035588" y="337404"/>
            <a:ext cx="293290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4800" b="1">
                <a:gradFill>
                  <a:gsLst>
                    <a:gs pos="87000">
                      <a:schemeClr val="accent1">
                        <a:lumMod val="50000"/>
                      </a:schemeClr>
                    </a:gs>
                    <a:gs pos="11000">
                      <a:srgbClr val="002060"/>
                    </a:gs>
                    <a:gs pos="31000">
                      <a:schemeClr val="accent1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20000"/>
                        <a:lumOff val="80000"/>
                      </a:schemeClr>
                    </a:gs>
                  </a:gsLst>
                  <a:lin ang="2700000" scaled="1"/>
                </a:gradFill>
                <a:latin typeface="HY견고딕"/>
                <a:ea typeface="HY견고딕"/>
              </a:rPr>
              <a:t>12</a:t>
            </a:r>
            <a:r>
              <a:rPr lang="ko-KR" altLang="en-US" sz="4800" b="1">
                <a:gradFill>
                  <a:gsLst>
                    <a:gs pos="87000">
                      <a:schemeClr val="accent1">
                        <a:lumMod val="50000"/>
                      </a:schemeClr>
                    </a:gs>
                    <a:gs pos="11000">
                      <a:srgbClr val="002060"/>
                    </a:gs>
                    <a:gs pos="31000">
                      <a:schemeClr val="accent1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20000"/>
                        <a:lumOff val="80000"/>
                      </a:schemeClr>
                    </a:gs>
                  </a:gsLst>
                  <a:lin ang="2700000" scaled="1"/>
                </a:gradFill>
                <a:latin typeface="HY견고딕"/>
                <a:ea typeface="HY견고딕"/>
              </a:rPr>
              <a:t>월 준공</a:t>
            </a:r>
            <a:endParaRPr lang="ko-KR" altLang="en-US" sz="4800" b="1">
              <a:gradFill>
                <a:gsLst>
                  <a:gs pos="87000">
                    <a:schemeClr val="accent1">
                      <a:lumMod val="50000"/>
                    </a:schemeClr>
                  </a:gs>
                  <a:gs pos="11000">
                    <a:srgbClr val="002060"/>
                  </a:gs>
                  <a:gs pos="31000">
                    <a:schemeClr val="accent1">
                      <a:lumMod val="20000"/>
                      <a:lumOff val="80000"/>
                    </a:schemeClr>
                  </a:gs>
                  <a:gs pos="65000">
                    <a:schemeClr val="accent1">
                      <a:lumMod val="20000"/>
                      <a:lumOff val="80000"/>
                    </a:schemeClr>
                  </a:gs>
                </a:gsLst>
                <a:lin ang="2700000" scaled="1"/>
              </a:gradFill>
              <a:latin typeface="HY견고딕"/>
              <a:ea typeface="HY견고딕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02336" y="280416"/>
            <a:ext cx="11400458" cy="6364224"/>
          </a:xfrm>
          <a:prstGeom prst="roundRect">
            <a:avLst>
              <a:gd name="adj" fmla="val 16667"/>
            </a:avLst>
          </a:prstGeom>
          <a:noFill/>
          <a:ln w="1270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직각 삼각형 22"/>
          <p:cNvSpPr/>
          <p:nvPr/>
        </p:nvSpPr>
        <p:spPr>
          <a:xfrm>
            <a:off x="-1" y="4712676"/>
            <a:ext cx="1956365" cy="2145323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4420" y="0"/>
            <a:ext cx="6168294" cy="21316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8000" b="1" mc:Ignorable="hp" hp:hslEmbossed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운정스타타워</a:t>
            </a:r>
            <a:endParaRPr xmlns:mc="http://schemas.openxmlformats.org/markup-compatibility/2006" xmlns:hp="http://schemas.haansoft.com/office/presentation/8.0" lang="ko-KR" altLang="en-US" sz="8000" b="1" mc:Ignorable="hp" hp:hslEmbossed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b="1" mc:Ignorable="hp" hp:hslEmbossed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입점 제안서</a:t>
            </a:r>
            <a:endParaRPr xmlns:mc="http://schemas.openxmlformats.org/markup-compatibility/2006" xmlns:hp="http://schemas.haansoft.com/office/presentation/8.0" lang="ko-KR" altLang="en-US" sz="5400" b="1" mc:Ignorable="hp" hp:hslEmbossed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70943" y="-1"/>
            <a:ext cx="2021058" cy="116840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25789" y="-1"/>
            <a:ext cx="8848576" cy="6858000"/>
          </a:xfrm>
          <a:prstGeom prst="rect">
            <a:avLst/>
          </a:prstGeom>
        </p:spPr>
      </p:pic>
      <p:sp>
        <p:nvSpPr>
          <p:cNvPr id="19" name="직각 삼각형 18"/>
          <p:cNvSpPr/>
          <p:nvPr/>
        </p:nvSpPr>
        <p:spPr>
          <a:xfrm rot="5400000">
            <a:off x="-192024" y="192024"/>
            <a:ext cx="6858000" cy="6473952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직각 삼각형 19"/>
          <p:cNvSpPr/>
          <p:nvPr/>
        </p:nvSpPr>
        <p:spPr>
          <a:xfrm>
            <a:off x="0" y="1505806"/>
            <a:ext cx="4881490" cy="535219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4420" y="0"/>
            <a:ext cx="6168294" cy="21316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8000" b="1" mc:Ignorable="hp" hp:hslEmbossed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운정스타타워</a:t>
            </a:r>
            <a:endParaRPr xmlns:mc="http://schemas.openxmlformats.org/markup-compatibility/2006" xmlns:hp="http://schemas.haansoft.com/office/presentation/8.0" lang="ko-KR" altLang="en-US" sz="8000" b="1" mc:Ignorable="hp" hp:hslEmbossed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>
              <a:defRPr lang="ko-KR" altLang="en-US"/>
            </a:pPr>
            <a:r>
              <a:rPr xmlns:mc="http://schemas.openxmlformats.org/markup-compatibility/2006" xmlns:hp="http://schemas.haansoft.com/office/presentation/8.0" lang="ko-KR" altLang="en-US" sz="5400" b="1" mc:Ignorable="hp" hp:hslEmbossed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입점 제안서</a:t>
            </a:r>
            <a:endParaRPr xmlns:mc="http://schemas.openxmlformats.org/markup-compatibility/2006" xmlns:hp="http://schemas.haansoft.com/office/presentation/8.0" lang="ko-KR" altLang="en-US" sz="5400" b="1" mc:Ignorable="hp" hp:hslEmbossed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050" y="4381721"/>
            <a:ext cx="4572000" cy="2457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22" y="3851"/>
            <a:ext cx="12192000" cy="6858000"/>
          </a:xfrm>
          <a:prstGeom prst="rect">
            <a:avLst/>
          </a:prstGeom>
          <a:solidFill>
            <a:srgbClr val="f15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92508" y="851565"/>
            <a:ext cx="11758861" cy="5743717"/>
          </a:xfrm>
          <a:prstGeom prst="rect">
            <a:avLst/>
          </a:prstGeom>
          <a:solidFill>
            <a:schemeClr val="bg1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7"/>
          <p:cNvSpPr/>
          <p:nvPr/>
        </p:nvSpPr>
        <p:spPr>
          <a:xfrm>
            <a:off x="224591" y="834189"/>
            <a:ext cx="11758861" cy="1114925"/>
          </a:xfrm>
          <a:prstGeom prst="rect">
            <a:avLst/>
          </a:prstGeom>
          <a:solidFill>
            <a:schemeClr val="bg1">
              <a:lumMod val="5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순서도: 수행의 시작/종료 11"/>
          <p:cNvSpPr/>
          <p:nvPr/>
        </p:nvSpPr>
        <p:spPr>
          <a:xfrm>
            <a:off x="192507" y="80211"/>
            <a:ext cx="3336756" cy="665746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타원 15"/>
          <p:cNvSpPr/>
          <p:nvPr/>
        </p:nvSpPr>
        <p:spPr>
          <a:xfrm>
            <a:off x="10403305" y="1070429"/>
            <a:ext cx="288758" cy="2566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타원 16"/>
          <p:cNvSpPr/>
          <p:nvPr/>
        </p:nvSpPr>
        <p:spPr>
          <a:xfrm>
            <a:off x="10403305" y="1531256"/>
            <a:ext cx="288758" cy="2566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TextBox 17"/>
          <p:cNvSpPr txBox="1"/>
          <p:nvPr/>
        </p:nvSpPr>
        <p:spPr>
          <a:xfrm rot="10800000" flipV="1">
            <a:off x="10724145" y="993699"/>
            <a:ext cx="1122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</a:rPr>
              <a:t>분양완료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1" name="TextBox 18"/>
          <p:cNvSpPr txBox="1"/>
          <p:nvPr/>
        </p:nvSpPr>
        <p:spPr>
          <a:xfrm rot="10800000" flipV="1">
            <a:off x="10724146" y="1447254"/>
            <a:ext cx="1122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</a:rPr>
              <a:t>임대완료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2" name="TextBox 21"/>
          <p:cNvSpPr txBox="1"/>
          <p:nvPr/>
        </p:nvSpPr>
        <p:spPr>
          <a:xfrm>
            <a:off x="304802" y="74166"/>
            <a:ext cx="3256549" cy="695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>
                <a:solidFill>
                  <a:srgbClr val="ffff00"/>
                </a:solidFill>
                <a:latin typeface="HY견고딕"/>
                <a:ea typeface="HY견고딕"/>
              </a:rPr>
              <a:t>운정스타타워</a:t>
            </a:r>
            <a:endParaRPr lang="ko-KR" altLang="en-US" sz="4000" b="1">
              <a:solidFill>
                <a:srgbClr val="ffff00"/>
              </a:solidFill>
              <a:latin typeface="HY견고딕"/>
              <a:ea typeface="HY견고딕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2716" y="16043"/>
            <a:ext cx="3256549" cy="696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>
                <a:gradFill flip="none" rotWithShape="1">
                  <a:gsLst>
                    <a:gs pos="33000">
                      <a:schemeClr val="tx1"/>
                    </a:gs>
                    <a:gs pos="0">
                      <a:schemeClr val="tx1"/>
                    </a:gs>
                    <a:gs pos="79000">
                      <a:schemeClr val="accent1">
                        <a:lumMod val="60000"/>
                        <a:lumOff val="40000"/>
                      </a:schemeClr>
                    </a:gs>
                    <a:gs pos="93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HY견고딕"/>
                <a:ea typeface="HY견고딕"/>
              </a:rPr>
              <a:t>운정스타타워</a:t>
            </a:r>
            <a:endParaRPr lang="ko-KR" altLang="en-US" sz="4000" b="1">
              <a:gradFill flip="none" rotWithShape="1">
                <a:gsLst>
                  <a:gs pos="33000">
                    <a:schemeClr val="tx1"/>
                  </a:gs>
                  <a:gs pos="0">
                    <a:schemeClr val="tx1"/>
                  </a:gs>
                  <a:gs pos="79000">
                    <a:schemeClr val="accent1">
                      <a:lumMod val="60000"/>
                      <a:lumOff val="40000"/>
                    </a:schemeClr>
                  </a:gs>
                  <a:gs pos="93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HY견고딕"/>
              <a:ea typeface="HY견고딕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3641558" y="89918"/>
            <a:ext cx="511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>
                <a:solidFill>
                  <a:schemeClr val="bg1"/>
                </a:solidFill>
                <a:latin typeface="HY견고딕"/>
                <a:ea typeface="HY견고딕"/>
              </a:rPr>
              <a:t>1</a:t>
            </a:r>
            <a:r>
              <a:rPr lang="ko-KR" altLang="en-US" sz="3600" b="1">
                <a:solidFill>
                  <a:schemeClr val="bg1"/>
                </a:solidFill>
                <a:latin typeface="HY견고딕"/>
                <a:ea typeface="HY견고딕"/>
              </a:rPr>
              <a:t>층 분양완료</a:t>
            </a:r>
            <a:r>
              <a:rPr lang="en-US" altLang="ko-KR" sz="3600" b="1">
                <a:solidFill>
                  <a:schemeClr val="bg1"/>
                </a:solidFill>
                <a:latin typeface="HY견고딕"/>
                <a:ea typeface="HY견고딕"/>
              </a:rPr>
              <a:t>,</a:t>
            </a:r>
            <a:r>
              <a:rPr lang="ko-KR" altLang="en-US" sz="3600" b="1">
                <a:solidFill>
                  <a:schemeClr val="bg1"/>
                </a:solidFill>
                <a:latin typeface="HY견고딕"/>
                <a:ea typeface="HY견고딕"/>
              </a:rPr>
              <a:t>임대가능</a:t>
            </a:r>
            <a:endParaRPr lang="ko-KR" altLang="en-US" sz="36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694828" y="41792"/>
            <a:ext cx="1852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>
                <a:solidFill>
                  <a:schemeClr val="bg1"/>
                </a:solidFill>
                <a:latin typeface="HY견고딕"/>
                <a:ea typeface="HY견고딕"/>
              </a:rPr>
              <a:t>전용률</a:t>
            </a:r>
            <a:endParaRPr lang="ko-KR" altLang="en-US" sz="4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10339138" y="46948"/>
            <a:ext cx="1828800" cy="694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 u="sng">
                <a:solidFill>
                  <a:schemeClr val="bg1"/>
                </a:solidFill>
                <a:latin typeface="HY견고딕"/>
                <a:ea typeface="HY견고딕"/>
              </a:rPr>
              <a:t>A</a:t>
            </a:r>
            <a:r>
              <a:rPr lang="ko-KR" altLang="en-US" sz="2000" b="1" u="sng">
                <a:solidFill>
                  <a:schemeClr val="bg1"/>
                </a:solidFill>
                <a:latin typeface="HY견고딕"/>
                <a:ea typeface="HY견고딕"/>
              </a:rPr>
              <a:t>동 </a:t>
            </a:r>
            <a:r>
              <a:rPr lang="en-US" altLang="ko-KR" sz="2000" b="1" u="sng">
                <a:solidFill>
                  <a:schemeClr val="bg1"/>
                </a:solidFill>
                <a:latin typeface="HY견고딕"/>
                <a:ea typeface="HY견고딕"/>
              </a:rPr>
              <a:t>57.55%</a:t>
            </a:r>
            <a:endParaRPr lang="en-US" altLang="ko-KR" sz="2000" b="1" u="sng">
              <a:solidFill>
                <a:schemeClr val="bg1"/>
              </a:solidFill>
              <a:latin typeface="HY견고딕"/>
              <a:ea typeface="HY견고딕"/>
            </a:endParaRPr>
          </a:p>
          <a:p>
            <a:pPr lvl="0">
              <a:defRPr lang="ko-KR" altLang="en-US"/>
            </a:pPr>
            <a:r>
              <a:rPr lang="en-US" altLang="ko-KR" sz="2000" b="1" u="sng">
                <a:solidFill>
                  <a:schemeClr val="bg1"/>
                </a:solidFill>
                <a:latin typeface="HY견고딕"/>
                <a:ea typeface="HY견고딕"/>
              </a:rPr>
              <a:t>B</a:t>
            </a:r>
            <a:r>
              <a:rPr lang="ko-KR" altLang="en-US" sz="2000" b="1" u="sng">
                <a:solidFill>
                  <a:schemeClr val="bg1"/>
                </a:solidFill>
                <a:latin typeface="HY견고딕"/>
                <a:ea typeface="HY견고딕"/>
              </a:rPr>
              <a:t>동 </a:t>
            </a:r>
            <a:r>
              <a:rPr lang="en-US" altLang="ko-KR" sz="2000" b="1" u="sng">
                <a:solidFill>
                  <a:schemeClr val="bg1"/>
                </a:solidFill>
                <a:latin typeface="HY견고딕"/>
                <a:ea typeface="HY견고딕"/>
              </a:rPr>
              <a:t>58.52%</a:t>
            </a:r>
            <a:endParaRPr lang="ko-KR" altLang="en-US" sz="2000" b="1" u="sng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" name="오각형 25"/>
          <p:cNvSpPr/>
          <p:nvPr/>
        </p:nvSpPr>
        <p:spPr>
          <a:xfrm>
            <a:off x="304803" y="912076"/>
            <a:ext cx="2197765" cy="936594"/>
          </a:xfrm>
          <a:prstGeom prst="homePlate">
            <a:avLst>
              <a:gd name="adj" fmla="val 25762"/>
            </a:avLst>
          </a:prstGeom>
          <a:solidFill>
            <a:srgbClr val="f15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8000" b="1">
                <a:latin typeface="휴먼둥근헤드라인"/>
                <a:ea typeface="휴먼둥근헤드라인"/>
              </a:rPr>
              <a:t>1F</a:t>
            </a:r>
            <a:endParaRPr lang="ko-KR" altLang="en-US" sz="8000" b="1">
              <a:latin typeface="휴먼둥근헤드라인"/>
              <a:ea typeface="휴먼둥근헤드라인"/>
            </a:endParaRPr>
          </a:p>
        </p:txBody>
      </p:sp>
      <p:sp>
        <p:nvSpPr>
          <p:cNvPr id="18" name="직사각형 1"/>
          <p:cNvSpPr/>
          <p:nvPr/>
        </p:nvSpPr>
        <p:spPr>
          <a:xfrm>
            <a:off x="5029199" y="1949114"/>
            <a:ext cx="6817893" cy="4724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9" name="object 49"/>
          <p:cNvPicPr/>
          <p:nvPr/>
        </p:nvPicPr>
        <p:blipFill rotWithShape="1">
          <a:blip r:embed="rId2"/>
          <a:srcRect l="4530" t="17890" r="4100" b="27540"/>
          <a:stretch>
            <a:fillRect/>
          </a:stretch>
        </p:blipFill>
        <p:spPr>
          <a:xfrm>
            <a:off x="5029199" y="1938481"/>
            <a:ext cx="6922170" cy="4724402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6614160" y="4518660"/>
            <a:ext cx="4114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08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21" name="TextBox 78"/>
          <p:cNvSpPr txBox="1"/>
          <p:nvPr/>
        </p:nvSpPr>
        <p:spPr>
          <a:xfrm>
            <a:off x="6621780" y="4732020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07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22" name="TextBox 79"/>
          <p:cNvSpPr txBox="1"/>
          <p:nvPr/>
        </p:nvSpPr>
        <p:spPr>
          <a:xfrm>
            <a:off x="6621780" y="4956348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06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23" name="TextBox 80"/>
          <p:cNvSpPr txBox="1"/>
          <p:nvPr/>
        </p:nvSpPr>
        <p:spPr>
          <a:xfrm>
            <a:off x="6621780" y="5194800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05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24" name="TextBox 81"/>
          <p:cNvSpPr txBox="1"/>
          <p:nvPr/>
        </p:nvSpPr>
        <p:spPr>
          <a:xfrm>
            <a:off x="6621780" y="5418012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04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25" name="TextBox 82"/>
          <p:cNvSpPr txBox="1"/>
          <p:nvPr/>
        </p:nvSpPr>
        <p:spPr>
          <a:xfrm>
            <a:off x="6621780" y="5648844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03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26" name="TextBox 83"/>
          <p:cNvSpPr txBox="1"/>
          <p:nvPr/>
        </p:nvSpPr>
        <p:spPr>
          <a:xfrm>
            <a:off x="6621780" y="5856816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02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27" name="TextBox 84"/>
          <p:cNvSpPr txBox="1"/>
          <p:nvPr/>
        </p:nvSpPr>
        <p:spPr>
          <a:xfrm>
            <a:off x="6621780" y="6072408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01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28" name="TextBox 85"/>
          <p:cNvSpPr txBox="1"/>
          <p:nvPr/>
        </p:nvSpPr>
        <p:spPr>
          <a:xfrm>
            <a:off x="7726680" y="4508808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09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29" name="TextBox 86"/>
          <p:cNvSpPr txBox="1"/>
          <p:nvPr/>
        </p:nvSpPr>
        <p:spPr>
          <a:xfrm>
            <a:off x="8337882" y="4508808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10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30" name="TextBox 87"/>
          <p:cNvSpPr txBox="1"/>
          <p:nvPr/>
        </p:nvSpPr>
        <p:spPr>
          <a:xfrm>
            <a:off x="8665950" y="4511040"/>
            <a:ext cx="407565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11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31" name="TextBox 88"/>
          <p:cNvSpPr txBox="1"/>
          <p:nvPr/>
        </p:nvSpPr>
        <p:spPr>
          <a:xfrm>
            <a:off x="8980939" y="4501188"/>
            <a:ext cx="40690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12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32" name="TextBox 89"/>
          <p:cNvSpPr txBox="1"/>
          <p:nvPr/>
        </p:nvSpPr>
        <p:spPr>
          <a:xfrm>
            <a:off x="9312012" y="4501188"/>
            <a:ext cx="409203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13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33" name="TextBox 90"/>
          <p:cNvSpPr txBox="1"/>
          <p:nvPr/>
        </p:nvSpPr>
        <p:spPr>
          <a:xfrm>
            <a:off x="10393680" y="4489758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14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34" name="TextBox 91"/>
          <p:cNvSpPr txBox="1"/>
          <p:nvPr/>
        </p:nvSpPr>
        <p:spPr>
          <a:xfrm>
            <a:off x="10391236" y="4715054"/>
            <a:ext cx="40630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15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35" name="TextBox 92"/>
          <p:cNvSpPr txBox="1"/>
          <p:nvPr/>
        </p:nvSpPr>
        <p:spPr>
          <a:xfrm>
            <a:off x="10395217" y="4939530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16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36" name="TextBox 93"/>
          <p:cNvSpPr txBox="1"/>
          <p:nvPr/>
        </p:nvSpPr>
        <p:spPr>
          <a:xfrm>
            <a:off x="10395685" y="5175750"/>
            <a:ext cx="4113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17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37" name="TextBox 94"/>
          <p:cNvSpPr txBox="1"/>
          <p:nvPr/>
        </p:nvSpPr>
        <p:spPr>
          <a:xfrm>
            <a:off x="10390085" y="5389154"/>
            <a:ext cx="407456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18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38" name="TextBox 95"/>
          <p:cNvSpPr txBox="1"/>
          <p:nvPr/>
        </p:nvSpPr>
        <p:spPr>
          <a:xfrm>
            <a:off x="10395685" y="5612706"/>
            <a:ext cx="4113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19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39" name="TextBox 113"/>
          <p:cNvSpPr txBox="1"/>
          <p:nvPr/>
        </p:nvSpPr>
        <p:spPr>
          <a:xfrm>
            <a:off x="7233159" y="2207872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01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0" name="TextBox 114"/>
          <p:cNvSpPr txBox="1"/>
          <p:nvPr/>
        </p:nvSpPr>
        <p:spPr>
          <a:xfrm>
            <a:off x="7233159" y="2444092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02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1" name="TextBox 115"/>
          <p:cNvSpPr txBox="1"/>
          <p:nvPr/>
        </p:nvSpPr>
        <p:spPr>
          <a:xfrm>
            <a:off x="7233159" y="2668420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03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2" name="TextBox 116"/>
          <p:cNvSpPr txBox="1"/>
          <p:nvPr/>
        </p:nvSpPr>
        <p:spPr>
          <a:xfrm>
            <a:off x="7233159" y="2876392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04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3" name="TextBox 117"/>
          <p:cNvSpPr txBox="1"/>
          <p:nvPr/>
        </p:nvSpPr>
        <p:spPr>
          <a:xfrm>
            <a:off x="7240779" y="3114844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05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4" name="TextBox 118"/>
          <p:cNvSpPr txBox="1"/>
          <p:nvPr/>
        </p:nvSpPr>
        <p:spPr>
          <a:xfrm>
            <a:off x="7240779" y="3338056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06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5" name="TextBox 119"/>
          <p:cNvSpPr txBox="1"/>
          <p:nvPr/>
        </p:nvSpPr>
        <p:spPr>
          <a:xfrm>
            <a:off x="7233159" y="3584128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07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6" name="TextBox 120"/>
          <p:cNvSpPr txBox="1"/>
          <p:nvPr/>
        </p:nvSpPr>
        <p:spPr>
          <a:xfrm>
            <a:off x="7240779" y="3814960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08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7" name="TextBox 121"/>
          <p:cNvSpPr txBox="1"/>
          <p:nvPr/>
        </p:nvSpPr>
        <p:spPr>
          <a:xfrm>
            <a:off x="8314232" y="3801838"/>
            <a:ext cx="40685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09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8" name="TextBox 122"/>
          <p:cNvSpPr txBox="1"/>
          <p:nvPr/>
        </p:nvSpPr>
        <p:spPr>
          <a:xfrm>
            <a:off x="8918944" y="3799298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10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9" name="TextBox 123"/>
          <p:cNvSpPr txBox="1"/>
          <p:nvPr/>
        </p:nvSpPr>
        <p:spPr>
          <a:xfrm>
            <a:off x="9277470" y="3801838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11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0" name="TextBox 124"/>
          <p:cNvSpPr txBox="1"/>
          <p:nvPr/>
        </p:nvSpPr>
        <p:spPr>
          <a:xfrm>
            <a:off x="10370820" y="3809458"/>
            <a:ext cx="40767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12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1" name="TextBox 125"/>
          <p:cNvSpPr txBox="1"/>
          <p:nvPr/>
        </p:nvSpPr>
        <p:spPr>
          <a:xfrm>
            <a:off x="10370820" y="3571154"/>
            <a:ext cx="40767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13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2" name="TextBox 126"/>
          <p:cNvSpPr txBox="1"/>
          <p:nvPr/>
        </p:nvSpPr>
        <p:spPr>
          <a:xfrm>
            <a:off x="10372825" y="3326272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14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3" name="TextBox 127"/>
          <p:cNvSpPr txBox="1"/>
          <p:nvPr/>
        </p:nvSpPr>
        <p:spPr>
          <a:xfrm>
            <a:off x="10372825" y="3076596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15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4" name="TextBox 128"/>
          <p:cNvSpPr txBox="1"/>
          <p:nvPr/>
        </p:nvSpPr>
        <p:spPr>
          <a:xfrm>
            <a:off x="10372357" y="2876392"/>
            <a:ext cx="406133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16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5" name="TextBox 129"/>
          <p:cNvSpPr txBox="1"/>
          <p:nvPr/>
        </p:nvSpPr>
        <p:spPr>
          <a:xfrm>
            <a:off x="10372825" y="2651140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17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6" name="TextBox 14"/>
          <p:cNvSpPr txBox="1"/>
          <p:nvPr/>
        </p:nvSpPr>
        <p:spPr>
          <a:xfrm>
            <a:off x="7477382" y="2158188"/>
            <a:ext cx="5661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14.49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25.02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57" name="TextBox 144"/>
          <p:cNvSpPr txBox="1"/>
          <p:nvPr/>
        </p:nvSpPr>
        <p:spPr>
          <a:xfrm>
            <a:off x="7477382" y="2377759"/>
            <a:ext cx="5661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12.65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21.97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58" name="TextBox 145"/>
          <p:cNvSpPr txBox="1"/>
          <p:nvPr/>
        </p:nvSpPr>
        <p:spPr>
          <a:xfrm>
            <a:off x="7477382" y="2602087"/>
            <a:ext cx="566181" cy="2630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13.01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22.60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59" name="TextBox 146"/>
          <p:cNvSpPr txBox="1"/>
          <p:nvPr/>
        </p:nvSpPr>
        <p:spPr>
          <a:xfrm>
            <a:off x="7477382" y="2824348"/>
            <a:ext cx="5661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12.65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21.98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60" name="TextBox 147"/>
          <p:cNvSpPr txBox="1"/>
          <p:nvPr/>
        </p:nvSpPr>
        <p:spPr>
          <a:xfrm>
            <a:off x="7470826" y="3062800"/>
            <a:ext cx="55493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13.01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22.60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61" name="TextBox 148"/>
          <p:cNvSpPr txBox="1"/>
          <p:nvPr/>
        </p:nvSpPr>
        <p:spPr>
          <a:xfrm>
            <a:off x="7467856" y="3292700"/>
            <a:ext cx="5661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13.91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24.18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62" name="TextBox 149"/>
          <p:cNvSpPr txBox="1"/>
          <p:nvPr/>
        </p:nvSpPr>
        <p:spPr>
          <a:xfrm>
            <a:off x="7463093" y="3532234"/>
            <a:ext cx="566181" cy="2663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14.09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24.49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63" name="TextBox 150"/>
          <p:cNvSpPr txBox="1"/>
          <p:nvPr/>
        </p:nvSpPr>
        <p:spPr>
          <a:xfrm>
            <a:off x="7463093" y="3774455"/>
            <a:ext cx="5661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13.73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23.86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64" name="TextBox 151"/>
          <p:cNvSpPr txBox="1"/>
          <p:nvPr/>
        </p:nvSpPr>
        <p:spPr>
          <a:xfrm>
            <a:off x="8309935" y="3422224"/>
            <a:ext cx="3850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</a:t>
            </a:r>
            <a:endParaRPr lang="ko-KR" altLang="en-US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chemeClr val="accent5"/>
                </a:solidFill>
              </a:rPr>
              <a:t>17.56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</a:t>
            </a:r>
            <a:endParaRPr lang="ko-KR" altLang="en-US" sz="600" b="1" u="sng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rgbClr val="ff0000"/>
                </a:solidFill>
              </a:rPr>
              <a:t>30.51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65" name="TextBox 152"/>
          <p:cNvSpPr txBox="1"/>
          <p:nvPr/>
        </p:nvSpPr>
        <p:spPr>
          <a:xfrm>
            <a:off x="8923013" y="3419208"/>
            <a:ext cx="385042" cy="446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</a:t>
            </a:r>
            <a:endParaRPr lang="ko-KR" altLang="en-US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chemeClr val="accent5"/>
                </a:solidFill>
              </a:rPr>
              <a:t>17.20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</a:t>
            </a:r>
            <a:endParaRPr lang="ko-KR" altLang="en-US" sz="600" b="1" u="sng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rgbClr val="ff0000"/>
                </a:solidFill>
              </a:rPr>
              <a:t>29.89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66" name="TextBox 153"/>
          <p:cNvSpPr txBox="1"/>
          <p:nvPr/>
        </p:nvSpPr>
        <p:spPr>
          <a:xfrm>
            <a:off x="9291297" y="3434563"/>
            <a:ext cx="385042" cy="449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</a:t>
            </a:r>
            <a:endParaRPr lang="ko-KR" altLang="en-US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chemeClr val="accent5"/>
                </a:solidFill>
              </a:rPr>
              <a:t>16.84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</a:t>
            </a:r>
            <a:endParaRPr lang="ko-KR" altLang="en-US" sz="600" b="1" u="sng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rgbClr val="ff0000"/>
                </a:solidFill>
              </a:rPr>
              <a:t>29.27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67" name="TextBox 154"/>
          <p:cNvSpPr txBox="1"/>
          <p:nvPr/>
        </p:nvSpPr>
        <p:spPr>
          <a:xfrm>
            <a:off x="9967454" y="3751122"/>
            <a:ext cx="566181" cy="2665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14.33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24.91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68" name="TextBox 155"/>
          <p:cNvSpPr txBox="1"/>
          <p:nvPr/>
        </p:nvSpPr>
        <p:spPr>
          <a:xfrm>
            <a:off x="9961438" y="3502551"/>
            <a:ext cx="566181" cy="267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14.33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24.91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69" name="TextBox 156"/>
          <p:cNvSpPr txBox="1"/>
          <p:nvPr/>
        </p:nvSpPr>
        <p:spPr>
          <a:xfrm>
            <a:off x="9966793" y="3264951"/>
            <a:ext cx="554521" cy="2669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14.33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24.91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70" name="TextBox 157"/>
          <p:cNvSpPr txBox="1"/>
          <p:nvPr/>
        </p:nvSpPr>
        <p:spPr>
          <a:xfrm>
            <a:off x="9966793" y="3030273"/>
            <a:ext cx="554521" cy="2634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12.52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21.75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71" name="TextBox 158"/>
          <p:cNvSpPr txBox="1"/>
          <p:nvPr/>
        </p:nvSpPr>
        <p:spPr>
          <a:xfrm>
            <a:off x="9965783" y="2807418"/>
            <a:ext cx="555533" cy="2672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12.52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21.75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72" name="TextBox 159"/>
          <p:cNvSpPr txBox="1"/>
          <p:nvPr/>
        </p:nvSpPr>
        <p:spPr>
          <a:xfrm>
            <a:off x="9965783" y="2588463"/>
            <a:ext cx="555533" cy="2671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12.70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22.07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73" name="TextBox 161"/>
          <p:cNvSpPr txBox="1"/>
          <p:nvPr/>
        </p:nvSpPr>
        <p:spPr>
          <a:xfrm>
            <a:off x="6863165" y="4438502"/>
            <a:ext cx="566181" cy="264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13.43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22.94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74" name="TextBox 162"/>
          <p:cNvSpPr txBox="1"/>
          <p:nvPr/>
        </p:nvSpPr>
        <p:spPr>
          <a:xfrm>
            <a:off x="6863165" y="4668706"/>
            <a:ext cx="566181" cy="2633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13.06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22.32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75" name="TextBox 163"/>
          <p:cNvSpPr txBox="1"/>
          <p:nvPr/>
        </p:nvSpPr>
        <p:spPr>
          <a:xfrm>
            <a:off x="6863165" y="4893034"/>
            <a:ext cx="5661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13.43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22.94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76" name="TextBox 164"/>
          <p:cNvSpPr txBox="1"/>
          <p:nvPr/>
        </p:nvSpPr>
        <p:spPr>
          <a:xfrm>
            <a:off x="6863165" y="5113081"/>
            <a:ext cx="566181" cy="2666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12.70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21.71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77" name="TextBox 165"/>
          <p:cNvSpPr txBox="1"/>
          <p:nvPr/>
        </p:nvSpPr>
        <p:spPr>
          <a:xfrm>
            <a:off x="6856609" y="5338351"/>
            <a:ext cx="5661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12.34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21.09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78" name="TextBox 166"/>
          <p:cNvSpPr txBox="1"/>
          <p:nvPr/>
        </p:nvSpPr>
        <p:spPr>
          <a:xfrm>
            <a:off x="6853639" y="5548092"/>
            <a:ext cx="5661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12.70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21.71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79" name="TextBox 167"/>
          <p:cNvSpPr txBox="1"/>
          <p:nvPr/>
        </p:nvSpPr>
        <p:spPr>
          <a:xfrm>
            <a:off x="6848876" y="5767467"/>
            <a:ext cx="5661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12.70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21.68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80" name="TextBox 168"/>
          <p:cNvSpPr txBox="1"/>
          <p:nvPr/>
        </p:nvSpPr>
        <p:spPr>
          <a:xfrm>
            <a:off x="6848876" y="5986980"/>
            <a:ext cx="56618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14.39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25.02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81" name="TextBox 169"/>
          <p:cNvSpPr txBox="1"/>
          <p:nvPr/>
        </p:nvSpPr>
        <p:spPr>
          <a:xfrm>
            <a:off x="7739380" y="4622984"/>
            <a:ext cx="385042" cy="4519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</a:t>
            </a:r>
            <a:endParaRPr lang="ko-KR" altLang="en-US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chemeClr val="accent5"/>
                </a:solidFill>
              </a:rPr>
              <a:t>18.69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</a:t>
            </a:r>
            <a:endParaRPr lang="ko-KR" altLang="en-US" sz="600" b="1" u="sng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rgbClr val="ff0000"/>
                </a:solidFill>
              </a:rPr>
              <a:t>31.95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82" name="TextBox 170"/>
          <p:cNvSpPr txBox="1"/>
          <p:nvPr/>
        </p:nvSpPr>
        <p:spPr>
          <a:xfrm>
            <a:off x="8346018" y="4612631"/>
            <a:ext cx="3750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</a:t>
            </a:r>
            <a:endParaRPr lang="ko-KR" altLang="en-US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chemeClr val="accent5"/>
                </a:solidFill>
              </a:rPr>
              <a:t>15.97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</a:t>
            </a:r>
            <a:endParaRPr lang="ko-KR" altLang="en-US" sz="600" b="1" u="sng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rgbClr val="ff0000"/>
                </a:solidFill>
              </a:rPr>
              <a:t>27.29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83" name="TextBox 171"/>
          <p:cNvSpPr txBox="1"/>
          <p:nvPr/>
        </p:nvSpPr>
        <p:spPr>
          <a:xfrm>
            <a:off x="8677448" y="4612630"/>
            <a:ext cx="3850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</a:t>
            </a:r>
            <a:endParaRPr lang="ko-KR" altLang="en-US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chemeClr val="accent5"/>
                </a:solidFill>
              </a:rPr>
              <a:t>15.06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</a:t>
            </a:r>
            <a:endParaRPr lang="ko-KR" altLang="en-US" sz="600" b="1" u="sng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rgbClr val="ff0000"/>
                </a:solidFill>
              </a:rPr>
              <a:t>25.74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84" name="TextBox 172"/>
          <p:cNvSpPr txBox="1"/>
          <p:nvPr/>
        </p:nvSpPr>
        <p:spPr>
          <a:xfrm>
            <a:off x="10005500" y="5571480"/>
            <a:ext cx="566181" cy="265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11.73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21.71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85" name="TextBox 173"/>
          <p:cNvSpPr txBox="1"/>
          <p:nvPr/>
        </p:nvSpPr>
        <p:spPr>
          <a:xfrm>
            <a:off x="9999484" y="5341961"/>
            <a:ext cx="566181" cy="2663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11.73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21.71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86" name="TextBox 174"/>
          <p:cNvSpPr txBox="1"/>
          <p:nvPr/>
        </p:nvSpPr>
        <p:spPr>
          <a:xfrm>
            <a:off x="10004839" y="5123413"/>
            <a:ext cx="554577" cy="265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11.73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21.71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87" name="TextBox 175"/>
          <p:cNvSpPr txBox="1"/>
          <p:nvPr/>
        </p:nvSpPr>
        <p:spPr>
          <a:xfrm>
            <a:off x="10004839" y="4904611"/>
            <a:ext cx="554577" cy="2655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13.06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22.32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88" name="TextBox 176"/>
          <p:cNvSpPr txBox="1"/>
          <p:nvPr/>
        </p:nvSpPr>
        <p:spPr>
          <a:xfrm>
            <a:off x="10003829" y="4675406"/>
            <a:ext cx="555585" cy="266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13.06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22.32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89" name="TextBox 177"/>
          <p:cNvSpPr txBox="1"/>
          <p:nvPr/>
        </p:nvSpPr>
        <p:spPr>
          <a:xfrm>
            <a:off x="10003829" y="4442162"/>
            <a:ext cx="5555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 </a:t>
            </a:r>
            <a:r>
              <a:rPr lang="en-US" altLang="ko-KR" sz="600" b="1" u="sng">
                <a:solidFill>
                  <a:schemeClr val="accent5"/>
                </a:solidFill>
              </a:rPr>
              <a:t>13.43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 </a:t>
            </a:r>
            <a:r>
              <a:rPr lang="en-US" altLang="ko-KR" sz="600" b="1" u="sng">
                <a:solidFill>
                  <a:srgbClr val="ff0000"/>
                </a:solidFill>
              </a:rPr>
              <a:t>22.94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90" name="TextBox 178"/>
          <p:cNvSpPr txBox="1"/>
          <p:nvPr/>
        </p:nvSpPr>
        <p:spPr>
          <a:xfrm>
            <a:off x="8996815" y="4611767"/>
            <a:ext cx="385042" cy="444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</a:t>
            </a:r>
            <a:endParaRPr lang="ko-KR" altLang="en-US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chemeClr val="accent5"/>
                </a:solidFill>
              </a:rPr>
              <a:t>15.42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</a:t>
            </a:r>
            <a:endParaRPr lang="ko-KR" altLang="en-US" sz="600" b="1" u="sng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rgbClr val="ff0000"/>
                </a:solidFill>
              </a:rPr>
              <a:t>26.36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sp>
        <p:nvSpPr>
          <p:cNvPr id="91" name="TextBox 179"/>
          <p:cNvSpPr txBox="1"/>
          <p:nvPr/>
        </p:nvSpPr>
        <p:spPr>
          <a:xfrm>
            <a:off x="9326743" y="4610167"/>
            <a:ext cx="375421" cy="4457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600" b="1" u="sng">
                <a:solidFill>
                  <a:schemeClr val="accent5"/>
                </a:solidFill>
              </a:rPr>
              <a:t>전용</a:t>
            </a:r>
            <a:endParaRPr lang="ko-KR" altLang="en-US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chemeClr val="accent5"/>
                </a:solidFill>
              </a:rPr>
              <a:t>15.42</a:t>
            </a:r>
            <a:endParaRPr lang="en-US" altLang="ko-KR" sz="600" b="1" u="sng">
              <a:solidFill>
                <a:schemeClr val="accent5"/>
              </a:solidFill>
            </a:endParaRPr>
          </a:p>
          <a:p>
            <a:pPr algn="ctr">
              <a:defRPr lang="ko-KR" altLang="en-US"/>
            </a:pPr>
            <a:r>
              <a:rPr lang="ko-KR" altLang="en-US" sz="600" b="1" u="sng">
                <a:solidFill>
                  <a:srgbClr val="ff0000"/>
                </a:solidFill>
              </a:rPr>
              <a:t>분양</a:t>
            </a:r>
            <a:endParaRPr lang="ko-KR" altLang="en-US" sz="600" b="1" u="sng">
              <a:solidFill>
                <a:srgbClr val="ff0000"/>
              </a:solidFill>
            </a:endParaRPr>
          </a:p>
          <a:p>
            <a:pPr algn="ctr">
              <a:defRPr lang="ko-KR" altLang="en-US"/>
            </a:pPr>
            <a:r>
              <a:rPr lang="en-US" altLang="ko-KR" sz="600" b="1" u="sng">
                <a:solidFill>
                  <a:srgbClr val="ff0000"/>
                </a:solidFill>
              </a:rPr>
              <a:t>26.36</a:t>
            </a:r>
            <a:endParaRPr lang="ko-KR" altLang="en-US" sz="600" b="1" u="sng">
              <a:solidFill>
                <a:srgbClr val="ff0000"/>
              </a:solidFill>
            </a:endParaRPr>
          </a:p>
        </p:txBody>
      </p:sp>
      <p:pic>
        <p:nvPicPr>
          <p:cNvPr id="92" name="그림 9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25656" y="969518"/>
            <a:ext cx="1351758" cy="900000"/>
          </a:xfrm>
          <a:prstGeom prst="rect">
            <a:avLst/>
          </a:prstGeom>
        </p:spPr>
      </p:pic>
      <p:pic>
        <p:nvPicPr>
          <p:cNvPr id="93" name="그림 9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058012" y="964182"/>
            <a:ext cx="1353349" cy="900000"/>
          </a:xfrm>
          <a:prstGeom prst="rect">
            <a:avLst/>
          </a:prstGeom>
        </p:spPr>
      </p:pic>
      <p:pic>
        <p:nvPicPr>
          <p:cNvPr id="94" name="그림 9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991709" y="965367"/>
            <a:ext cx="1351122" cy="900000"/>
          </a:xfrm>
          <a:prstGeom prst="rect">
            <a:avLst/>
          </a:prstGeom>
        </p:spPr>
      </p:pic>
      <p:pic>
        <p:nvPicPr>
          <p:cNvPr id="95" name="그림 9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68823" y="948670"/>
            <a:ext cx="1350000" cy="900000"/>
          </a:xfrm>
          <a:prstGeom prst="rect">
            <a:avLst/>
          </a:prstGeom>
        </p:spPr>
      </p:pic>
      <p:pic>
        <p:nvPicPr>
          <p:cNvPr id="96" name="그림 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994640" y="958069"/>
            <a:ext cx="1348037" cy="921532"/>
          </a:xfrm>
          <a:prstGeom prst="rect">
            <a:avLst/>
          </a:prstGeom>
        </p:spPr>
      </p:pic>
      <p:pic>
        <p:nvPicPr>
          <p:cNvPr id="97" name="그림 5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057808" y="955091"/>
            <a:ext cx="1363571" cy="909091"/>
          </a:xfrm>
          <a:prstGeom prst="rect">
            <a:avLst/>
          </a:prstGeom>
        </p:spPr>
      </p:pic>
      <p:pic>
        <p:nvPicPr>
          <p:cNvPr id="98" name="그림 9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2568823" y="948670"/>
            <a:ext cx="1350000" cy="867916"/>
          </a:xfrm>
          <a:prstGeom prst="rect">
            <a:avLst/>
          </a:prstGeom>
        </p:spPr>
      </p:pic>
      <p:pic>
        <p:nvPicPr>
          <p:cNvPr id="99" name="그림 10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8439483" y="965367"/>
            <a:ext cx="1422878" cy="900000"/>
          </a:xfrm>
          <a:prstGeom prst="rect">
            <a:avLst/>
          </a:prstGeom>
        </p:spPr>
      </p:pic>
      <p:graphicFrame>
        <p:nvGraphicFramePr>
          <p:cNvPr id="100" name="표 20"/>
          <p:cNvGraphicFramePr>
            <a:graphicFrameLocks noGrp="1"/>
          </p:cNvGraphicFramePr>
          <p:nvPr/>
        </p:nvGraphicFramePr>
        <p:xfrm>
          <a:off x="209768" y="2000870"/>
          <a:ext cx="2461242" cy="4695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005"/>
                <a:gridCol w="485005"/>
                <a:gridCol w="485005"/>
                <a:gridCol w="524372"/>
                <a:gridCol w="481855"/>
              </a:tblGrid>
              <a:tr h="183978">
                <a:tc rowSpan="2"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호수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rgbClr val="f1500f"/>
                    </a:solidFill>
                  </a:tcPr>
                </a:tc>
                <a:tc gridSpan="2"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 분양가</a:t>
                      </a:r>
                      <a:r>
                        <a:rPr lang="en-US" altLang="ko-KR" sz="700" b="1"/>
                        <a:t>(</a:t>
                      </a:r>
                      <a:r>
                        <a:rPr lang="ko-KR" altLang="en-US" sz="700" b="1"/>
                        <a:t>천원</a:t>
                      </a:r>
                      <a:r>
                        <a:rPr lang="en-US" altLang="ko-KR" sz="700" b="1"/>
                        <a:t>) </a:t>
                      </a:r>
                      <a:endParaRPr lang="en-US" altLang="ko-KR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rgbClr val="f1500f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gridSpan="2"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예상 임대가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rgbClr val="f1500f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19490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 계약</a:t>
                      </a:r>
                      <a:endParaRPr lang="ko-KR" altLang="en-US" sz="700" b="1"/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평단가 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 분양가 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보증금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월세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rgbClr val="f1500f"/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101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31,000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775,000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3,170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102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31,500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692,000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2,760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103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31,500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711,000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2,850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104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31,500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692,000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2,760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105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31,500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711,000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2,850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106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31,500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761,000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3,100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107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31,500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771,000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3,150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108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33,600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801,000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3,300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109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24,000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732,000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2,960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110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31,500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941,000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100,000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3,700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111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31,500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922,000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100,000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3,610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112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100" b="1" i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중식당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p>
                      <a:pPr algn="r">
                        <a:defRPr lang="ko-KR" altLang="en-US"/>
                      </a:pP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113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28,200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702,000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2,810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114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28,200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702,000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2,810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115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 </a:t>
                      </a:r>
                      <a:r>
                        <a:rPr lang="en-US" altLang="ko-KR" sz="800" b="1"/>
                        <a:t>28,200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800" b="1"/>
                        <a:t>        </a:t>
                      </a:r>
                      <a:r>
                        <a:rPr lang="en-US" altLang="ko-KR" sz="800" b="1"/>
                        <a:t>613,000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70,000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800" b="1"/>
                        <a:t>2,360 </a:t>
                      </a: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116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 gridSpan="4"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200" b="1" i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디저트카페 </a:t>
                      </a:r>
                      <a:r>
                        <a:rPr lang="en-US" altLang="ko-KR" sz="1200" b="1" i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200" b="1" i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빠앙</a:t>
                      </a:r>
                      <a:r>
                        <a:rPr lang="en-US" altLang="ko-KR" sz="1200" b="1" i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en-US" altLang="ko-KR" sz="900" b="1" i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p>
                      <a:pPr algn="r">
                        <a:defRPr lang="ko-KR" altLang="en-US"/>
                      </a:pP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50086">
                <a:tc>
                  <a:txBody>
                    <a:bodyPr vert="horz" lIns="5309" tIns="5309" rIns="5309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117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 v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p>
                      <a:pPr algn="r">
                        <a:defRPr lang="ko-KR" altLang="en-US"/>
                      </a:pP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/>
                </a:tc>
                <a:tc hMerge="1" v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/>
                </a:tc>
                <a:tc hMerge="1" v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8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5309" marR="5309" marT="5309" marB="0" anchor="ctr"/>
                </a:tc>
              </a:tr>
            </a:tbl>
          </a:graphicData>
        </a:graphic>
      </p:graphicFrame>
      <p:graphicFrame>
        <p:nvGraphicFramePr>
          <p:cNvPr id="101" name="표 26"/>
          <p:cNvGraphicFramePr>
            <a:graphicFrameLocks noGrp="1"/>
          </p:cNvGraphicFramePr>
          <p:nvPr/>
        </p:nvGraphicFramePr>
        <p:xfrm>
          <a:off x="2681567" y="2009861"/>
          <a:ext cx="2328966" cy="4645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432"/>
                <a:gridCol w="466432"/>
                <a:gridCol w="466432"/>
                <a:gridCol w="464835"/>
                <a:gridCol w="464835"/>
              </a:tblGrid>
              <a:tr h="133012">
                <a:tc rowSpan="2"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호수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rgbClr val="f1500f"/>
                    </a:solidFill>
                  </a:tcPr>
                </a:tc>
                <a:tc gridSpan="2"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 분양가</a:t>
                      </a:r>
                      <a:r>
                        <a:rPr lang="en-US" altLang="ko-KR" sz="700" b="1"/>
                        <a:t>(</a:t>
                      </a:r>
                      <a:r>
                        <a:rPr lang="ko-KR" altLang="en-US" sz="700" b="1"/>
                        <a:t>천원</a:t>
                      </a:r>
                      <a:r>
                        <a:rPr lang="en-US" altLang="ko-KR" sz="700" b="1"/>
                        <a:t>) </a:t>
                      </a:r>
                      <a:endParaRPr lang="en-US" altLang="ko-KR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rgbClr val="f1500f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gridSpan="2"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예상 임대가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rgbClr val="f1500f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71167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 계약</a:t>
                      </a:r>
                      <a:endParaRPr lang="ko-KR" altLang="en-US" sz="700" b="1"/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평단가 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 분양가 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보증금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700" b="1"/>
                        <a:t>월세</a:t>
                      </a:r>
                      <a:endParaRPr lang="ko-KR" altLang="en-US" sz="70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rgbClr val="f1500f"/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101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31,000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762,000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70,000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3,110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102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31,500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682,000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70,000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2,710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103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31,500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683,000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70,000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2,710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104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31,500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664,000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70,000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2,620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105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31,500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683,000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70,000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2,710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106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31,500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722,000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70,000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2,910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107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31,500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703,000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70,000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2,810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108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35,000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802,000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70,000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3,310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109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24,000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766,000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70,000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3,130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110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35,000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955,000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100,000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3,770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111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35,000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900,000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100,000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3,500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112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24,000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632,000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50,000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2,660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113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 i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트리플</a:t>
                      </a:r>
                      <a:r>
                        <a:rPr lang="en-US" altLang="ko-KR" sz="900" b="1" i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A (</a:t>
                      </a:r>
                      <a:r>
                        <a:rPr lang="ko-KR" altLang="en-US" sz="900" b="1" i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프랜차이즈 카페</a:t>
                      </a:r>
                      <a:r>
                        <a:rPr lang="en-US" altLang="ko-KR" sz="900" b="1" i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p>
                      <a:pPr algn="r">
                        <a:defRPr lang="ko-KR" altLang="en-US"/>
                      </a:pP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/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/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/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114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28,700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658,000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50,000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2,790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115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28,200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629,000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50,000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2,640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116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28,200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629,000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50,000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2,640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117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28,200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612,000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50,000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2,560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118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 </a:t>
                      </a:r>
                      <a:r>
                        <a:rPr lang="en-US" altLang="ko-KR" sz="700" b="1"/>
                        <a:t>28,200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612,000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50,000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2,560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23251"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000" b="1"/>
                        <a:t>119</a:t>
                      </a:r>
                      <a:endParaRPr lang="en-US" altLang="ko-KR" sz="10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marL="0" lvl="0" indent="0" algn="r" defTabSz="91440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lang="ko-KR"/>
                      </a:pPr>
                      <a:r>
                        <a:rPr lang="en-US" altLang="ko-KR" sz="700" b="1"/>
                        <a:t>28,200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r">
                        <a:defRPr lang="ko-KR" altLang="en-US"/>
                      </a:pPr>
                      <a:r>
                        <a:rPr lang="ko-KR" altLang="en-US" sz="700" b="1"/>
                        <a:t>       </a:t>
                      </a:r>
                      <a:r>
                        <a:rPr lang="en-US" altLang="ko-KR" sz="700" b="1"/>
                        <a:t>612,000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50,000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4786" tIns="4786" rIns="4786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700" b="1"/>
                        <a:t>2,560 </a:t>
                      </a:r>
                      <a:endParaRPr lang="en-US" altLang="ko-KR" sz="7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4786" marR="4786" marT="4786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" name="그림 12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5516572" y="951412"/>
            <a:ext cx="1358785" cy="910606"/>
          </a:xfrm>
          <a:prstGeom prst="rect">
            <a:avLst/>
          </a:prstGeom>
        </p:spPr>
      </p:pic>
      <p:sp>
        <p:nvSpPr>
          <p:cNvPr id="103" name="타원 103"/>
          <p:cNvSpPr/>
          <p:nvPr/>
        </p:nvSpPr>
        <p:spPr>
          <a:xfrm>
            <a:off x="7948863" y="2228153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4" name="타원 104"/>
          <p:cNvSpPr/>
          <p:nvPr/>
        </p:nvSpPr>
        <p:spPr>
          <a:xfrm>
            <a:off x="7953584" y="2448076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5" name="타원 105"/>
          <p:cNvSpPr/>
          <p:nvPr/>
        </p:nvSpPr>
        <p:spPr>
          <a:xfrm>
            <a:off x="7953584" y="2675385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6" name="타원 106"/>
          <p:cNvSpPr/>
          <p:nvPr/>
        </p:nvSpPr>
        <p:spPr>
          <a:xfrm>
            <a:off x="7952747" y="2892499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7" name="타원 107"/>
          <p:cNvSpPr/>
          <p:nvPr/>
        </p:nvSpPr>
        <p:spPr>
          <a:xfrm>
            <a:off x="7949825" y="3120951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8" name="타원 108"/>
          <p:cNvSpPr/>
          <p:nvPr/>
        </p:nvSpPr>
        <p:spPr>
          <a:xfrm>
            <a:off x="7951642" y="3352851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9" name="타원 109"/>
          <p:cNvSpPr/>
          <p:nvPr/>
        </p:nvSpPr>
        <p:spPr>
          <a:xfrm>
            <a:off x="7948863" y="3598550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0" name="타원 110"/>
          <p:cNvSpPr/>
          <p:nvPr/>
        </p:nvSpPr>
        <p:spPr>
          <a:xfrm>
            <a:off x="7947365" y="3824228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1" name="타원 111"/>
          <p:cNvSpPr/>
          <p:nvPr/>
        </p:nvSpPr>
        <p:spPr>
          <a:xfrm>
            <a:off x="8383421" y="3343990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2" name="타원 112"/>
          <p:cNvSpPr/>
          <p:nvPr/>
        </p:nvSpPr>
        <p:spPr>
          <a:xfrm>
            <a:off x="9008490" y="3343990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3" name="타원 130"/>
          <p:cNvSpPr/>
          <p:nvPr/>
        </p:nvSpPr>
        <p:spPr>
          <a:xfrm>
            <a:off x="9376912" y="3353107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4" name="타원 131"/>
          <p:cNvSpPr/>
          <p:nvPr/>
        </p:nvSpPr>
        <p:spPr>
          <a:xfrm>
            <a:off x="9942319" y="3843456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5" name="타원 132"/>
          <p:cNvSpPr/>
          <p:nvPr/>
        </p:nvSpPr>
        <p:spPr>
          <a:xfrm>
            <a:off x="9936386" y="3604006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6" name="타원 133"/>
          <p:cNvSpPr/>
          <p:nvPr/>
        </p:nvSpPr>
        <p:spPr>
          <a:xfrm>
            <a:off x="9935428" y="3337420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7" name="타원 134"/>
          <p:cNvSpPr/>
          <p:nvPr/>
        </p:nvSpPr>
        <p:spPr>
          <a:xfrm>
            <a:off x="9934710" y="3127975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8" name="타원 135"/>
          <p:cNvSpPr/>
          <p:nvPr/>
        </p:nvSpPr>
        <p:spPr>
          <a:xfrm>
            <a:off x="7356296" y="6076454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9" name="타원 136"/>
          <p:cNvSpPr/>
          <p:nvPr/>
        </p:nvSpPr>
        <p:spPr>
          <a:xfrm>
            <a:off x="7356296" y="5861650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0" name="타원 137"/>
          <p:cNvSpPr/>
          <p:nvPr/>
        </p:nvSpPr>
        <p:spPr>
          <a:xfrm>
            <a:off x="7351533" y="5652067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1" name="타원 138"/>
          <p:cNvSpPr/>
          <p:nvPr/>
        </p:nvSpPr>
        <p:spPr>
          <a:xfrm>
            <a:off x="7351429" y="5437663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2" name="타원 139"/>
          <p:cNvSpPr/>
          <p:nvPr/>
        </p:nvSpPr>
        <p:spPr>
          <a:xfrm>
            <a:off x="7350771" y="5208347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3" name="타원 140"/>
          <p:cNvSpPr/>
          <p:nvPr/>
        </p:nvSpPr>
        <p:spPr>
          <a:xfrm>
            <a:off x="7350771" y="4990157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4" name="타원 141"/>
          <p:cNvSpPr/>
          <p:nvPr/>
        </p:nvSpPr>
        <p:spPr>
          <a:xfrm>
            <a:off x="7346858" y="4761217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5" name="타원 142"/>
          <p:cNvSpPr/>
          <p:nvPr/>
        </p:nvSpPr>
        <p:spPr>
          <a:xfrm>
            <a:off x="7346858" y="4547089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6" name="타원 143"/>
          <p:cNvSpPr/>
          <p:nvPr/>
        </p:nvSpPr>
        <p:spPr>
          <a:xfrm>
            <a:off x="7818902" y="5059081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7" name="타원 160"/>
          <p:cNvSpPr/>
          <p:nvPr/>
        </p:nvSpPr>
        <p:spPr>
          <a:xfrm>
            <a:off x="8411693" y="5060402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8" name="타원 180"/>
          <p:cNvSpPr/>
          <p:nvPr/>
        </p:nvSpPr>
        <p:spPr>
          <a:xfrm>
            <a:off x="8752964" y="5063322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9" name="타원 181"/>
          <p:cNvSpPr/>
          <p:nvPr/>
        </p:nvSpPr>
        <p:spPr>
          <a:xfrm>
            <a:off x="9977966" y="4529175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0" name="타원 182"/>
          <p:cNvSpPr/>
          <p:nvPr/>
        </p:nvSpPr>
        <p:spPr>
          <a:xfrm>
            <a:off x="9977421" y="4757392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1" name="타원 183"/>
          <p:cNvSpPr/>
          <p:nvPr/>
        </p:nvSpPr>
        <p:spPr>
          <a:xfrm>
            <a:off x="9972325" y="4978264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2" name="타원 184"/>
          <p:cNvSpPr/>
          <p:nvPr/>
        </p:nvSpPr>
        <p:spPr>
          <a:xfrm>
            <a:off x="9972267" y="5216127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3" name="타원 189"/>
          <p:cNvSpPr/>
          <p:nvPr/>
        </p:nvSpPr>
        <p:spPr>
          <a:xfrm>
            <a:off x="9974083" y="5419855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4" name="타원 190"/>
          <p:cNvSpPr/>
          <p:nvPr/>
        </p:nvSpPr>
        <p:spPr>
          <a:xfrm>
            <a:off x="9972267" y="5652067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5" name="타원 185"/>
          <p:cNvSpPr/>
          <p:nvPr/>
        </p:nvSpPr>
        <p:spPr>
          <a:xfrm>
            <a:off x="9929804" y="2688488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6" name="타원 186"/>
          <p:cNvSpPr/>
          <p:nvPr/>
        </p:nvSpPr>
        <p:spPr>
          <a:xfrm>
            <a:off x="9812471" y="268658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7" name="타원 187"/>
          <p:cNvSpPr/>
          <p:nvPr/>
        </p:nvSpPr>
        <p:spPr>
          <a:xfrm>
            <a:off x="9929804" y="2908525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8" name="타원 188"/>
          <p:cNvSpPr/>
          <p:nvPr/>
        </p:nvSpPr>
        <p:spPr>
          <a:xfrm>
            <a:off x="9812471" y="290662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9" name="타원 191"/>
          <p:cNvSpPr/>
          <p:nvPr/>
        </p:nvSpPr>
        <p:spPr>
          <a:xfrm>
            <a:off x="9515337" y="5053103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0" name="타원 192"/>
          <p:cNvSpPr/>
          <p:nvPr/>
        </p:nvSpPr>
        <p:spPr>
          <a:xfrm>
            <a:off x="9400390" y="5056801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1" name="타원 193"/>
          <p:cNvSpPr/>
          <p:nvPr/>
        </p:nvSpPr>
        <p:spPr>
          <a:xfrm>
            <a:off x="9105113" y="5063809"/>
            <a:ext cx="108000" cy="1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2" name="타원 194"/>
          <p:cNvSpPr/>
          <p:nvPr/>
        </p:nvSpPr>
        <p:spPr>
          <a:xfrm>
            <a:off x="9820562" y="384345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5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4592" y="864856"/>
            <a:ext cx="11758860" cy="5785750"/>
          </a:xfrm>
          <a:prstGeom prst="rect">
            <a:avLst/>
          </a:prstGeom>
          <a:solidFill>
            <a:schemeClr val="bg1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7"/>
          <p:cNvSpPr/>
          <p:nvPr/>
        </p:nvSpPr>
        <p:spPr>
          <a:xfrm>
            <a:off x="224592" y="834189"/>
            <a:ext cx="11726778" cy="1114925"/>
          </a:xfrm>
          <a:prstGeom prst="rect">
            <a:avLst/>
          </a:prstGeom>
          <a:solidFill>
            <a:schemeClr val="bg1">
              <a:lumMod val="5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순서도: 수행의 시작/종료 11"/>
          <p:cNvSpPr/>
          <p:nvPr/>
        </p:nvSpPr>
        <p:spPr>
          <a:xfrm>
            <a:off x="192507" y="80211"/>
            <a:ext cx="3336756" cy="665746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타원 15"/>
          <p:cNvSpPr/>
          <p:nvPr/>
        </p:nvSpPr>
        <p:spPr>
          <a:xfrm>
            <a:off x="10403305" y="1070429"/>
            <a:ext cx="288758" cy="2566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타원 16"/>
          <p:cNvSpPr/>
          <p:nvPr/>
        </p:nvSpPr>
        <p:spPr>
          <a:xfrm>
            <a:off x="10403305" y="1531256"/>
            <a:ext cx="288758" cy="25667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TextBox 17"/>
          <p:cNvSpPr txBox="1"/>
          <p:nvPr/>
        </p:nvSpPr>
        <p:spPr>
          <a:xfrm rot="10800000" flipV="1">
            <a:off x="10724145" y="993699"/>
            <a:ext cx="1122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</a:rPr>
              <a:t>분양완료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1" name="TextBox 18"/>
          <p:cNvSpPr txBox="1"/>
          <p:nvPr/>
        </p:nvSpPr>
        <p:spPr>
          <a:xfrm rot="10800000" flipV="1">
            <a:off x="10724146" y="1447254"/>
            <a:ext cx="1122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</a:rPr>
              <a:t>임대완료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2" name="TextBox 21"/>
          <p:cNvSpPr txBox="1"/>
          <p:nvPr/>
        </p:nvSpPr>
        <p:spPr>
          <a:xfrm>
            <a:off x="304802" y="74166"/>
            <a:ext cx="3256549" cy="695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>
                <a:solidFill>
                  <a:srgbClr val="ffff00"/>
                </a:solidFill>
                <a:latin typeface="HY견고딕"/>
                <a:ea typeface="HY견고딕"/>
              </a:rPr>
              <a:t>운정스타타워</a:t>
            </a:r>
            <a:endParaRPr lang="ko-KR" altLang="en-US" sz="4000" b="1">
              <a:solidFill>
                <a:srgbClr val="ffff00"/>
              </a:solidFill>
              <a:latin typeface="HY견고딕"/>
              <a:ea typeface="HY견고딕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2716" y="16043"/>
            <a:ext cx="3256549" cy="696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>
                <a:gradFill flip="none" rotWithShape="1">
                  <a:gsLst>
                    <a:gs pos="33000">
                      <a:schemeClr val="tx1"/>
                    </a:gs>
                    <a:gs pos="0">
                      <a:schemeClr val="tx1"/>
                    </a:gs>
                    <a:gs pos="79000">
                      <a:schemeClr val="accent1">
                        <a:lumMod val="60000"/>
                        <a:lumOff val="40000"/>
                      </a:schemeClr>
                    </a:gs>
                    <a:gs pos="93000">
                      <a:schemeClr val="tx1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HY견고딕"/>
                <a:ea typeface="HY견고딕"/>
              </a:rPr>
              <a:t>운정스타타워</a:t>
            </a:r>
            <a:endParaRPr lang="ko-KR" altLang="en-US" sz="4000" b="1">
              <a:gradFill flip="none" rotWithShape="1">
                <a:gsLst>
                  <a:gs pos="33000">
                    <a:schemeClr val="tx1"/>
                  </a:gs>
                  <a:gs pos="0">
                    <a:schemeClr val="tx1"/>
                  </a:gs>
                  <a:gs pos="79000">
                    <a:schemeClr val="accent1">
                      <a:lumMod val="60000"/>
                      <a:lumOff val="40000"/>
                    </a:schemeClr>
                  </a:gs>
                  <a:gs pos="93000">
                    <a:schemeClr val="tx1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HY견고딕"/>
              <a:ea typeface="HY견고딕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3641558" y="89918"/>
            <a:ext cx="394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600" b="1">
                <a:solidFill>
                  <a:schemeClr val="bg1"/>
                </a:solidFill>
                <a:latin typeface="HY견고딕"/>
                <a:ea typeface="HY견고딕"/>
              </a:rPr>
              <a:t>2023</a:t>
            </a:r>
            <a:r>
              <a:rPr lang="ko-KR" altLang="en-US" sz="3600" b="1">
                <a:solidFill>
                  <a:schemeClr val="bg1"/>
                </a:solidFill>
                <a:latin typeface="HY견고딕"/>
                <a:ea typeface="HY견고딕"/>
              </a:rPr>
              <a:t>년 </a:t>
            </a:r>
            <a:r>
              <a:rPr lang="en-US" altLang="ko-KR" sz="3600" b="1">
                <a:solidFill>
                  <a:schemeClr val="bg1"/>
                </a:solidFill>
                <a:latin typeface="HY견고딕"/>
                <a:ea typeface="HY견고딕"/>
              </a:rPr>
              <a:t>3</a:t>
            </a:r>
            <a:r>
              <a:rPr lang="ko-KR" altLang="en-US" sz="3600" b="1">
                <a:solidFill>
                  <a:schemeClr val="bg1"/>
                </a:solidFill>
                <a:latin typeface="HY견고딕"/>
                <a:ea typeface="HY견고딕"/>
              </a:rPr>
              <a:t>월 준공</a:t>
            </a:r>
            <a:endParaRPr lang="ko-KR" altLang="en-US" sz="36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694828" y="41792"/>
            <a:ext cx="1852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>
                <a:solidFill>
                  <a:schemeClr val="bg1"/>
                </a:solidFill>
                <a:latin typeface="HY견고딕"/>
                <a:ea typeface="HY견고딕"/>
              </a:rPr>
              <a:t>전용률</a:t>
            </a:r>
            <a:endParaRPr lang="ko-KR" altLang="en-US" sz="4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10363200" y="48069"/>
            <a:ext cx="1828800" cy="692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000" b="1" u="sng">
                <a:solidFill>
                  <a:schemeClr val="bg1"/>
                </a:solidFill>
                <a:latin typeface="HY견고딕"/>
                <a:ea typeface="HY견고딕"/>
              </a:rPr>
              <a:t>A</a:t>
            </a:r>
            <a:r>
              <a:rPr lang="ko-KR" altLang="en-US" sz="2000" b="1" u="sng">
                <a:solidFill>
                  <a:schemeClr val="bg1"/>
                </a:solidFill>
                <a:latin typeface="HY견고딕"/>
                <a:ea typeface="HY견고딕"/>
              </a:rPr>
              <a:t>동 </a:t>
            </a:r>
            <a:r>
              <a:rPr lang="en-US" altLang="ko-KR" sz="2000" b="1" u="sng">
                <a:solidFill>
                  <a:schemeClr val="bg1"/>
                </a:solidFill>
                <a:latin typeface="HY견고딕"/>
                <a:ea typeface="HY견고딕"/>
              </a:rPr>
              <a:t>57.55%</a:t>
            </a:r>
            <a:endParaRPr lang="en-US" altLang="ko-KR" sz="2000" b="1" u="sng">
              <a:solidFill>
                <a:schemeClr val="bg1"/>
              </a:solidFill>
              <a:latin typeface="HY견고딕"/>
              <a:ea typeface="HY견고딕"/>
            </a:endParaRPr>
          </a:p>
          <a:p>
            <a:pPr lvl="0">
              <a:defRPr lang="ko-KR" altLang="en-US"/>
            </a:pPr>
            <a:r>
              <a:rPr lang="en-US" altLang="ko-KR" sz="2000" b="1" u="sng">
                <a:solidFill>
                  <a:schemeClr val="bg1"/>
                </a:solidFill>
                <a:latin typeface="HY견고딕"/>
                <a:ea typeface="HY견고딕"/>
              </a:rPr>
              <a:t>B</a:t>
            </a:r>
            <a:r>
              <a:rPr lang="ko-KR" altLang="en-US" sz="2000" b="1" u="sng">
                <a:solidFill>
                  <a:schemeClr val="bg1"/>
                </a:solidFill>
                <a:latin typeface="HY견고딕"/>
                <a:ea typeface="HY견고딕"/>
              </a:rPr>
              <a:t>동 </a:t>
            </a:r>
            <a:r>
              <a:rPr lang="en-US" altLang="ko-KR" sz="2000" b="1" u="sng">
                <a:solidFill>
                  <a:schemeClr val="bg1"/>
                </a:solidFill>
                <a:latin typeface="HY견고딕"/>
                <a:ea typeface="HY견고딕"/>
              </a:rPr>
              <a:t>58.52%</a:t>
            </a:r>
            <a:endParaRPr lang="ko-KR" altLang="en-US" sz="2000" b="1" u="sng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17" name="오각형 25"/>
          <p:cNvSpPr/>
          <p:nvPr/>
        </p:nvSpPr>
        <p:spPr>
          <a:xfrm>
            <a:off x="304803" y="912076"/>
            <a:ext cx="2197765" cy="936594"/>
          </a:xfrm>
          <a:prstGeom prst="homePlate">
            <a:avLst>
              <a:gd name="adj" fmla="val 25762"/>
            </a:avLst>
          </a:prstGeom>
          <a:solidFill>
            <a:srgbClr val="f15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8000" b="1">
                <a:latin typeface="휴먼둥근헤드라인"/>
                <a:ea typeface="휴먼둥근헤드라인"/>
              </a:rPr>
              <a:t>2F</a:t>
            </a:r>
            <a:endParaRPr lang="ko-KR" altLang="en-US" sz="8000" b="1">
              <a:latin typeface="휴먼둥근헤드라인"/>
              <a:ea typeface="휴먼둥근헤드라인"/>
            </a:endParaRPr>
          </a:p>
        </p:txBody>
      </p:sp>
      <p:sp>
        <p:nvSpPr>
          <p:cNvPr id="18" name="직사각형 19"/>
          <p:cNvSpPr/>
          <p:nvPr/>
        </p:nvSpPr>
        <p:spPr>
          <a:xfrm>
            <a:off x="5029199" y="1949114"/>
            <a:ext cx="6817893" cy="4724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9" name="그룹 90"/>
          <p:cNvGrpSpPr/>
          <p:nvPr/>
        </p:nvGrpSpPr>
        <p:grpSpPr>
          <a:xfrm rot="0">
            <a:off x="5029199" y="1949114"/>
            <a:ext cx="6846922" cy="4798327"/>
            <a:chOff x="6511635" y="120674"/>
            <a:chExt cx="5559655" cy="6626767"/>
          </a:xfrm>
        </p:grpSpPr>
        <p:pic>
          <p:nvPicPr>
            <p:cNvPr id="20" name="그림 91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511635" y="120674"/>
              <a:ext cx="5559655" cy="6626767"/>
            </a:xfrm>
            <a:prstGeom prst="rect">
              <a:avLst/>
            </a:prstGeom>
          </p:spPr>
        </p:pic>
        <p:sp>
          <p:nvSpPr>
            <p:cNvPr id="21" name="직사각형 92"/>
            <p:cNvSpPr/>
            <p:nvPr/>
          </p:nvSpPr>
          <p:spPr>
            <a:xfrm>
              <a:off x="7828444" y="432040"/>
              <a:ext cx="462116" cy="238519"/>
            </a:xfrm>
            <a:prstGeom prst="rect">
              <a:avLst/>
            </a:prstGeom>
            <a:solidFill>
              <a:srgbClr val="d6d7e7"/>
            </a:solidFill>
            <a:ln>
              <a:solidFill>
                <a:srgbClr val="d6d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직사각형 93"/>
            <p:cNvSpPr/>
            <p:nvPr/>
          </p:nvSpPr>
          <p:spPr>
            <a:xfrm>
              <a:off x="7838604" y="1278295"/>
              <a:ext cx="462116" cy="238519"/>
            </a:xfrm>
            <a:prstGeom prst="rect">
              <a:avLst/>
            </a:prstGeom>
            <a:solidFill>
              <a:srgbClr val="d6d7e7"/>
            </a:solidFill>
            <a:ln>
              <a:solidFill>
                <a:srgbClr val="d6d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직사각형 94"/>
            <p:cNvSpPr/>
            <p:nvPr/>
          </p:nvSpPr>
          <p:spPr>
            <a:xfrm>
              <a:off x="7838604" y="2170824"/>
              <a:ext cx="462116" cy="238519"/>
            </a:xfrm>
            <a:prstGeom prst="rect">
              <a:avLst/>
            </a:prstGeom>
            <a:solidFill>
              <a:srgbClr val="d6d7e7"/>
            </a:solidFill>
            <a:ln>
              <a:solidFill>
                <a:srgbClr val="d6d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직사각형 95"/>
            <p:cNvSpPr/>
            <p:nvPr/>
          </p:nvSpPr>
          <p:spPr>
            <a:xfrm>
              <a:off x="7828444" y="2674435"/>
              <a:ext cx="462116" cy="238519"/>
            </a:xfrm>
            <a:prstGeom prst="rect">
              <a:avLst/>
            </a:prstGeom>
            <a:solidFill>
              <a:srgbClr val="d6d7e7"/>
            </a:solidFill>
            <a:ln>
              <a:solidFill>
                <a:srgbClr val="d6d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직사각형 96"/>
            <p:cNvSpPr/>
            <p:nvPr/>
          </p:nvSpPr>
          <p:spPr>
            <a:xfrm>
              <a:off x="8996844" y="2425450"/>
              <a:ext cx="462116" cy="238519"/>
            </a:xfrm>
            <a:prstGeom prst="rect">
              <a:avLst/>
            </a:prstGeom>
            <a:solidFill>
              <a:srgbClr val="d6d7e7"/>
            </a:solidFill>
            <a:ln>
              <a:solidFill>
                <a:srgbClr val="d6d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직사각형 97"/>
            <p:cNvSpPr/>
            <p:nvPr/>
          </p:nvSpPr>
          <p:spPr>
            <a:xfrm>
              <a:off x="9863066" y="2394970"/>
              <a:ext cx="462116" cy="238519"/>
            </a:xfrm>
            <a:prstGeom prst="rect">
              <a:avLst/>
            </a:prstGeom>
            <a:solidFill>
              <a:srgbClr val="d6d7e7"/>
            </a:solidFill>
            <a:ln>
              <a:solidFill>
                <a:srgbClr val="d6d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직사각형 98"/>
            <p:cNvSpPr/>
            <p:nvPr/>
          </p:nvSpPr>
          <p:spPr>
            <a:xfrm>
              <a:off x="11082266" y="2694755"/>
              <a:ext cx="462116" cy="238519"/>
            </a:xfrm>
            <a:prstGeom prst="rect">
              <a:avLst/>
            </a:prstGeom>
            <a:solidFill>
              <a:srgbClr val="d6d7e7"/>
            </a:solidFill>
            <a:ln>
              <a:solidFill>
                <a:srgbClr val="d6d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직사각형 99"/>
            <p:cNvSpPr/>
            <p:nvPr/>
          </p:nvSpPr>
          <p:spPr>
            <a:xfrm>
              <a:off x="11082266" y="2166305"/>
              <a:ext cx="462116" cy="238519"/>
            </a:xfrm>
            <a:prstGeom prst="rect">
              <a:avLst/>
            </a:prstGeom>
            <a:solidFill>
              <a:srgbClr val="d6d7e7"/>
            </a:solidFill>
            <a:ln>
              <a:solidFill>
                <a:srgbClr val="d6d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직사각형 100"/>
            <p:cNvSpPr/>
            <p:nvPr/>
          </p:nvSpPr>
          <p:spPr>
            <a:xfrm>
              <a:off x="11082266" y="1278294"/>
              <a:ext cx="462116" cy="238519"/>
            </a:xfrm>
            <a:prstGeom prst="rect">
              <a:avLst/>
            </a:prstGeom>
            <a:solidFill>
              <a:srgbClr val="d6d7e7"/>
            </a:solidFill>
            <a:ln>
              <a:solidFill>
                <a:srgbClr val="d6d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직사각형 101"/>
            <p:cNvSpPr/>
            <p:nvPr/>
          </p:nvSpPr>
          <p:spPr>
            <a:xfrm>
              <a:off x="11082266" y="460965"/>
              <a:ext cx="462116" cy="238519"/>
            </a:xfrm>
            <a:prstGeom prst="rect">
              <a:avLst/>
            </a:prstGeom>
            <a:solidFill>
              <a:srgbClr val="d6d7e7"/>
            </a:solidFill>
            <a:ln>
              <a:solidFill>
                <a:srgbClr val="d6d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직사각형 102"/>
            <p:cNvSpPr/>
            <p:nvPr/>
          </p:nvSpPr>
          <p:spPr>
            <a:xfrm>
              <a:off x="7059980" y="3968187"/>
              <a:ext cx="433616" cy="237175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직사각형 103"/>
            <p:cNvSpPr/>
            <p:nvPr/>
          </p:nvSpPr>
          <p:spPr>
            <a:xfrm>
              <a:off x="7070140" y="4502017"/>
              <a:ext cx="433616" cy="237175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직사각형 104"/>
            <p:cNvSpPr/>
            <p:nvPr/>
          </p:nvSpPr>
          <p:spPr>
            <a:xfrm>
              <a:off x="7059980" y="5239226"/>
              <a:ext cx="433616" cy="237175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직사각형 105"/>
            <p:cNvSpPr/>
            <p:nvPr/>
          </p:nvSpPr>
          <p:spPr>
            <a:xfrm>
              <a:off x="7059980" y="6143466"/>
              <a:ext cx="433616" cy="237175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직사각형 106"/>
            <p:cNvSpPr/>
            <p:nvPr/>
          </p:nvSpPr>
          <p:spPr>
            <a:xfrm>
              <a:off x="8236493" y="4285324"/>
              <a:ext cx="462116" cy="216693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직사각형 107"/>
            <p:cNvSpPr/>
            <p:nvPr/>
          </p:nvSpPr>
          <p:spPr>
            <a:xfrm>
              <a:off x="9081753" y="4285324"/>
              <a:ext cx="462116" cy="216693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직사각형 108"/>
            <p:cNvSpPr/>
            <p:nvPr/>
          </p:nvSpPr>
          <p:spPr>
            <a:xfrm>
              <a:off x="9906693" y="4322632"/>
              <a:ext cx="462116" cy="216693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직사각형 109"/>
            <p:cNvSpPr/>
            <p:nvPr/>
          </p:nvSpPr>
          <p:spPr>
            <a:xfrm>
              <a:off x="11076157" y="3978427"/>
              <a:ext cx="462116" cy="216693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직사각형 110"/>
            <p:cNvSpPr/>
            <p:nvPr/>
          </p:nvSpPr>
          <p:spPr>
            <a:xfrm>
              <a:off x="11076157" y="4545933"/>
              <a:ext cx="462116" cy="216693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직사각형 111"/>
            <p:cNvSpPr/>
            <p:nvPr/>
          </p:nvSpPr>
          <p:spPr>
            <a:xfrm>
              <a:off x="11076157" y="5277317"/>
              <a:ext cx="462116" cy="216693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직사각형 112"/>
            <p:cNvSpPr/>
            <p:nvPr/>
          </p:nvSpPr>
          <p:spPr>
            <a:xfrm>
              <a:off x="11076157" y="6143466"/>
              <a:ext cx="462116" cy="216693"/>
            </a:xfrm>
            <a:prstGeom prst="rect">
              <a:avLst/>
            </a:prstGeom>
            <a:solidFill>
              <a:srgbClr val="f5dfd6"/>
            </a:solidFill>
            <a:ln>
              <a:solidFill>
                <a:srgbClr val="f5d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42" name="TextBox 113"/>
          <p:cNvSpPr txBox="1"/>
          <p:nvPr/>
        </p:nvSpPr>
        <p:spPr>
          <a:xfrm>
            <a:off x="6149620" y="2155645"/>
            <a:ext cx="40929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01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3" name="TextBox 114"/>
          <p:cNvSpPr txBox="1"/>
          <p:nvPr/>
        </p:nvSpPr>
        <p:spPr>
          <a:xfrm>
            <a:off x="6162133" y="2782690"/>
            <a:ext cx="406307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02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4" name="TextBox 115"/>
          <p:cNvSpPr txBox="1"/>
          <p:nvPr/>
        </p:nvSpPr>
        <p:spPr>
          <a:xfrm>
            <a:off x="6168631" y="3364393"/>
            <a:ext cx="40933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03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5" name="TextBox 116"/>
          <p:cNvSpPr txBox="1"/>
          <p:nvPr/>
        </p:nvSpPr>
        <p:spPr>
          <a:xfrm>
            <a:off x="6168631" y="3791592"/>
            <a:ext cx="40933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04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6" name="TextBox 117"/>
          <p:cNvSpPr txBox="1"/>
          <p:nvPr/>
        </p:nvSpPr>
        <p:spPr>
          <a:xfrm>
            <a:off x="8171442" y="3918687"/>
            <a:ext cx="406773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05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7" name="TextBox 118"/>
          <p:cNvSpPr txBox="1"/>
          <p:nvPr/>
        </p:nvSpPr>
        <p:spPr>
          <a:xfrm>
            <a:off x="9253855" y="3918687"/>
            <a:ext cx="41020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06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8" name="TextBox 119"/>
          <p:cNvSpPr txBox="1"/>
          <p:nvPr/>
        </p:nvSpPr>
        <p:spPr>
          <a:xfrm>
            <a:off x="11319988" y="3785793"/>
            <a:ext cx="41100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07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49" name="TextBox 120"/>
          <p:cNvSpPr txBox="1"/>
          <p:nvPr/>
        </p:nvSpPr>
        <p:spPr>
          <a:xfrm>
            <a:off x="11322050" y="3380862"/>
            <a:ext cx="40893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08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0" name="TextBox 121"/>
          <p:cNvSpPr txBox="1"/>
          <p:nvPr/>
        </p:nvSpPr>
        <p:spPr>
          <a:xfrm>
            <a:off x="11322050" y="2823108"/>
            <a:ext cx="40893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09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1" name="TextBox 122"/>
          <p:cNvSpPr txBox="1"/>
          <p:nvPr/>
        </p:nvSpPr>
        <p:spPr>
          <a:xfrm>
            <a:off x="11322050" y="2174569"/>
            <a:ext cx="40893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10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2" name="TextBox 123"/>
          <p:cNvSpPr txBox="1"/>
          <p:nvPr/>
        </p:nvSpPr>
        <p:spPr>
          <a:xfrm>
            <a:off x="5173223" y="6306243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01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3" name="TextBox 124"/>
          <p:cNvSpPr txBox="1"/>
          <p:nvPr/>
        </p:nvSpPr>
        <p:spPr>
          <a:xfrm>
            <a:off x="5173223" y="5694032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02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4" name="TextBox 125"/>
          <p:cNvSpPr txBox="1"/>
          <p:nvPr/>
        </p:nvSpPr>
        <p:spPr>
          <a:xfrm>
            <a:off x="5186158" y="5135883"/>
            <a:ext cx="410732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03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5" name="TextBox 126"/>
          <p:cNvSpPr txBox="1"/>
          <p:nvPr/>
        </p:nvSpPr>
        <p:spPr>
          <a:xfrm>
            <a:off x="5173223" y="4733536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04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6" name="TextBox 127"/>
          <p:cNvSpPr txBox="1"/>
          <p:nvPr/>
        </p:nvSpPr>
        <p:spPr>
          <a:xfrm>
            <a:off x="7182036" y="4608039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05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7" name="TextBox 128"/>
          <p:cNvSpPr txBox="1"/>
          <p:nvPr/>
        </p:nvSpPr>
        <p:spPr>
          <a:xfrm>
            <a:off x="8229697" y="4608039"/>
            <a:ext cx="405880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06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8" name="TextBox 129"/>
          <p:cNvSpPr txBox="1"/>
          <p:nvPr/>
        </p:nvSpPr>
        <p:spPr>
          <a:xfrm>
            <a:off x="9305012" y="4604449"/>
            <a:ext cx="40667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07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59" name="TextBox 130"/>
          <p:cNvSpPr txBox="1"/>
          <p:nvPr/>
        </p:nvSpPr>
        <p:spPr>
          <a:xfrm>
            <a:off x="11339552" y="4717730"/>
            <a:ext cx="41048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08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60" name="TextBox 131"/>
          <p:cNvSpPr txBox="1"/>
          <p:nvPr/>
        </p:nvSpPr>
        <p:spPr>
          <a:xfrm>
            <a:off x="11339552" y="5130507"/>
            <a:ext cx="41048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09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61" name="TextBox 132"/>
          <p:cNvSpPr txBox="1"/>
          <p:nvPr/>
        </p:nvSpPr>
        <p:spPr>
          <a:xfrm>
            <a:off x="11352784" y="5719381"/>
            <a:ext cx="40678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10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62" name="TextBox 133"/>
          <p:cNvSpPr txBox="1"/>
          <p:nvPr/>
        </p:nvSpPr>
        <p:spPr>
          <a:xfrm>
            <a:off x="11352784" y="6336435"/>
            <a:ext cx="406781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sz="800" b="1"/>
              <a:t>11</a:t>
            </a:r>
            <a:r>
              <a:rPr lang="ko-KR" altLang="en-US" sz="800" b="1"/>
              <a:t>호</a:t>
            </a:r>
            <a:endParaRPr lang="ko-KR" altLang="en-US" sz="800" b="1"/>
          </a:p>
        </p:txBody>
      </p:sp>
      <p:sp>
        <p:nvSpPr>
          <p:cNvPr id="63" name="TextBox 60"/>
          <p:cNvSpPr txBox="1"/>
          <p:nvPr/>
        </p:nvSpPr>
        <p:spPr>
          <a:xfrm>
            <a:off x="6417877" y="2061646"/>
            <a:ext cx="8146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29.22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50.77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64" name="TextBox 61"/>
          <p:cNvSpPr txBox="1"/>
          <p:nvPr/>
        </p:nvSpPr>
        <p:spPr>
          <a:xfrm>
            <a:off x="10653199" y="3722837"/>
            <a:ext cx="814647" cy="3900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25.73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44.72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65" name="TextBox 62"/>
          <p:cNvSpPr txBox="1"/>
          <p:nvPr/>
        </p:nvSpPr>
        <p:spPr>
          <a:xfrm>
            <a:off x="6417877" y="2709725"/>
            <a:ext cx="8146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38.15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66.30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66" name="TextBox 63"/>
          <p:cNvSpPr txBox="1"/>
          <p:nvPr/>
        </p:nvSpPr>
        <p:spPr>
          <a:xfrm>
            <a:off x="6417877" y="3282135"/>
            <a:ext cx="8146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19.98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34.71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67" name="TextBox 64"/>
          <p:cNvSpPr txBox="1"/>
          <p:nvPr/>
        </p:nvSpPr>
        <p:spPr>
          <a:xfrm>
            <a:off x="9049638" y="3604968"/>
            <a:ext cx="8049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32.24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56.02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68" name="TextBox 65"/>
          <p:cNvSpPr txBox="1"/>
          <p:nvPr/>
        </p:nvSpPr>
        <p:spPr>
          <a:xfrm>
            <a:off x="6418757" y="3709570"/>
            <a:ext cx="8146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25.83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44.88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69" name="TextBox 66"/>
          <p:cNvSpPr txBox="1"/>
          <p:nvPr/>
        </p:nvSpPr>
        <p:spPr>
          <a:xfrm>
            <a:off x="7966135" y="3607638"/>
            <a:ext cx="80258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29.24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50.82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70" name="TextBox 67"/>
          <p:cNvSpPr txBox="1"/>
          <p:nvPr/>
        </p:nvSpPr>
        <p:spPr>
          <a:xfrm>
            <a:off x="10653200" y="3297348"/>
            <a:ext cx="814647" cy="3869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20.14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35.00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71" name="TextBox 68"/>
          <p:cNvSpPr txBox="1"/>
          <p:nvPr/>
        </p:nvSpPr>
        <p:spPr>
          <a:xfrm>
            <a:off x="10647542" y="2738551"/>
            <a:ext cx="8146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38.47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66.85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72" name="TextBox 69"/>
          <p:cNvSpPr txBox="1"/>
          <p:nvPr/>
        </p:nvSpPr>
        <p:spPr>
          <a:xfrm>
            <a:off x="10645026" y="2094371"/>
            <a:ext cx="814647" cy="389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29.22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50.77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73" name="TextBox 70"/>
          <p:cNvSpPr txBox="1"/>
          <p:nvPr/>
        </p:nvSpPr>
        <p:spPr>
          <a:xfrm>
            <a:off x="5493911" y="4623428"/>
            <a:ext cx="8146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24.13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41.24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74" name="TextBox 71"/>
          <p:cNvSpPr txBox="1"/>
          <p:nvPr/>
        </p:nvSpPr>
        <p:spPr>
          <a:xfrm>
            <a:off x="10682739" y="6253301"/>
            <a:ext cx="8146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30.05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51.35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75" name="TextBox 72"/>
          <p:cNvSpPr txBox="1"/>
          <p:nvPr/>
        </p:nvSpPr>
        <p:spPr>
          <a:xfrm>
            <a:off x="5487467" y="5043117"/>
            <a:ext cx="8047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19.96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34.11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76" name="TextBox 73"/>
          <p:cNvSpPr txBox="1"/>
          <p:nvPr/>
        </p:nvSpPr>
        <p:spPr>
          <a:xfrm>
            <a:off x="5469438" y="5613092"/>
            <a:ext cx="8037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37.02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63.26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77" name="TextBox 74"/>
          <p:cNvSpPr txBox="1"/>
          <p:nvPr/>
        </p:nvSpPr>
        <p:spPr>
          <a:xfrm>
            <a:off x="8039140" y="4733119"/>
            <a:ext cx="814648" cy="3894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29.37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50.19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78" name="TextBox 75"/>
          <p:cNvSpPr txBox="1"/>
          <p:nvPr/>
        </p:nvSpPr>
        <p:spPr>
          <a:xfrm>
            <a:off x="5474882" y="6232960"/>
            <a:ext cx="8146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29.22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49.93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79" name="TextBox 76"/>
          <p:cNvSpPr txBox="1"/>
          <p:nvPr/>
        </p:nvSpPr>
        <p:spPr>
          <a:xfrm>
            <a:off x="6976758" y="4742446"/>
            <a:ext cx="814647" cy="389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30.08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51.40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80" name="TextBox 77"/>
          <p:cNvSpPr txBox="1"/>
          <p:nvPr/>
        </p:nvSpPr>
        <p:spPr>
          <a:xfrm>
            <a:off x="10682739" y="5639693"/>
            <a:ext cx="814647" cy="3877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37.02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63.26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81" name="TextBox 78"/>
          <p:cNvSpPr txBox="1"/>
          <p:nvPr/>
        </p:nvSpPr>
        <p:spPr>
          <a:xfrm>
            <a:off x="10662069" y="5035234"/>
            <a:ext cx="80222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19.42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33.18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82" name="TextBox 79"/>
          <p:cNvSpPr txBox="1"/>
          <p:nvPr/>
        </p:nvSpPr>
        <p:spPr>
          <a:xfrm>
            <a:off x="10663901" y="4638888"/>
            <a:ext cx="814647" cy="3884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24.77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42.33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sp>
        <p:nvSpPr>
          <p:cNvPr id="83" name="TextBox 81"/>
          <p:cNvSpPr txBox="1"/>
          <p:nvPr/>
        </p:nvSpPr>
        <p:spPr>
          <a:xfrm>
            <a:off x="9055881" y="4744815"/>
            <a:ext cx="814647" cy="3872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1000" b="1" u="sng">
                <a:solidFill>
                  <a:schemeClr val="accent5"/>
                </a:solidFill>
              </a:rPr>
              <a:t>전용 </a:t>
            </a:r>
            <a:r>
              <a:rPr lang="en-US" altLang="ko-KR" sz="1000" b="1" u="sng">
                <a:solidFill>
                  <a:schemeClr val="accent5"/>
                </a:solidFill>
              </a:rPr>
              <a:t>30.08</a:t>
            </a:r>
            <a:endParaRPr lang="en-US" altLang="ko-KR" sz="1000" b="1" u="sng">
              <a:solidFill>
                <a:schemeClr val="accent5"/>
              </a:solidFill>
            </a:endParaRPr>
          </a:p>
          <a:p>
            <a:pPr lvl="0">
              <a:defRPr lang="ko-KR" altLang="en-US"/>
            </a:pPr>
            <a:r>
              <a:rPr lang="ko-KR" altLang="en-US" sz="1000" b="1" u="sng">
                <a:solidFill>
                  <a:srgbClr val="ff0000"/>
                </a:solidFill>
              </a:rPr>
              <a:t>분양 </a:t>
            </a:r>
            <a:r>
              <a:rPr lang="en-US" altLang="ko-KR" sz="1000" b="1" u="sng">
                <a:solidFill>
                  <a:srgbClr val="ff0000"/>
                </a:solidFill>
              </a:rPr>
              <a:t>51.40</a:t>
            </a:r>
            <a:endParaRPr lang="ko-KR" altLang="en-US" sz="1000" b="1" u="sng">
              <a:solidFill>
                <a:srgbClr val="ff0000"/>
              </a:solidFill>
            </a:endParaRPr>
          </a:p>
        </p:txBody>
      </p:sp>
      <p:pic>
        <p:nvPicPr>
          <p:cNvPr id="84" name="그림 8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25656" y="969518"/>
            <a:ext cx="1351758" cy="900000"/>
          </a:xfrm>
          <a:prstGeom prst="rect">
            <a:avLst/>
          </a:prstGeom>
        </p:spPr>
      </p:pic>
      <p:pic>
        <p:nvPicPr>
          <p:cNvPr id="85" name="그림 8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058012" y="964182"/>
            <a:ext cx="1353349" cy="900000"/>
          </a:xfrm>
          <a:prstGeom prst="rect">
            <a:avLst/>
          </a:prstGeom>
        </p:spPr>
      </p:pic>
      <p:pic>
        <p:nvPicPr>
          <p:cNvPr id="86" name="그림 8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991709" y="965367"/>
            <a:ext cx="1351122" cy="900000"/>
          </a:xfrm>
          <a:prstGeom prst="rect">
            <a:avLst/>
          </a:prstGeom>
        </p:spPr>
      </p:pic>
      <p:pic>
        <p:nvPicPr>
          <p:cNvPr id="87" name="그림 8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68823" y="948670"/>
            <a:ext cx="1350000" cy="900000"/>
          </a:xfrm>
          <a:prstGeom prst="rect">
            <a:avLst/>
          </a:prstGeom>
        </p:spPr>
      </p:pic>
      <p:pic>
        <p:nvPicPr>
          <p:cNvPr id="88" name="그림 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971755" y="964182"/>
            <a:ext cx="1371076" cy="900000"/>
          </a:xfrm>
          <a:prstGeom prst="rect">
            <a:avLst/>
          </a:prstGeom>
        </p:spPr>
      </p:pic>
      <p:pic>
        <p:nvPicPr>
          <p:cNvPr id="89" name="그림 2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033118" y="964182"/>
            <a:ext cx="1378230" cy="900000"/>
          </a:xfrm>
          <a:prstGeom prst="rect">
            <a:avLst/>
          </a:prstGeom>
        </p:spPr>
      </p:pic>
      <p:pic>
        <p:nvPicPr>
          <p:cNvPr id="90" name="그림 5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2570316" y="955555"/>
            <a:ext cx="1363368" cy="900000"/>
          </a:xfrm>
          <a:prstGeom prst="rect">
            <a:avLst/>
          </a:prstGeom>
        </p:spPr>
      </p:pic>
      <p:pic>
        <p:nvPicPr>
          <p:cNvPr id="91" name="그림 6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5523642" y="972186"/>
            <a:ext cx="1350000" cy="900000"/>
          </a:xfrm>
          <a:prstGeom prst="rect">
            <a:avLst/>
          </a:prstGeom>
        </p:spPr>
      </p:pic>
      <p:pic>
        <p:nvPicPr>
          <p:cNvPr id="92" name="그림 8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8430823" y="966310"/>
            <a:ext cx="1397366" cy="900000"/>
          </a:xfrm>
          <a:prstGeom prst="rect">
            <a:avLst/>
          </a:prstGeom>
        </p:spPr>
      </p:pic>
      <p:graphicFrame>
        <p:nvGraphicFramePr>
          <p:cNvPr id="93" name="표 9"/>
          <p:cNvGraphicFramePr>
            <a:graphicFrameLocks noGrp="1"/>
          </p:cNvGraphicFramePr>
          <p:nvPr/>
        </p:nvGraphicFramePr>
        <p:xfrm>
          <a:off x="2718685" y="1985001"/>
          <a:ext cx="2332695" cy="4699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179"/>
                <a:gridCol w="467179"/>
                <a:gridCol w="467179"/>
                <a:gridCol w="465579"/>
                <a:gridCol w="465579"/>
              </a:tblGrid>
              <a:tr h="415221">
                <a:tc rowSpan="2"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호수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 gridSpan="2"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 분양가</a:t>
                      </a:r>
                      <a:r>
                        <a:rPr lang="en-US" altLang="ko-KR" sz="1050" b="1"/>
                        <a:t>(</a:t>
                      </a:r>
                      <a:r>
                        <a:rPr lang="ko-KR" altLang="en-US" sz="1050" b="1"/>
                        <a:t>천원</a:t>
                      </a:r>
                      <a:r>
                        <a:rPr lang="en-US" altLang="ko-KR" sz="1050" b="1"/>
                        <a:t>) </a:t>
                      </a:r>
                      <a:endParaRPr lang="en-US" altLang="ko-KR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gridSpan="2"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예상 임대가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403136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 계약</a:t>
                      </a:r>
                      <a:endParaRPr lang="ko-KR" altLang="en-US" sz="1050" b="1"/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평단가 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 분양가 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보증금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월세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201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11,000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</a:t>
                      </a:r>
                      <a:r>
                        <a:rPr lang="en-US" altLang="ko-KR" sz="900" b="1"/>
                        <a:t>549,000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30,000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2,440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202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11,000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</a:t>
                      </a:r>
                      <a:r>
                        <a:rPr lang="en-US" altLang="ko-KR" sz="900" b="1"/>
                        <a:t>695,000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50,000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2,970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203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11,500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</a:t>
                      </a:r>
                      <a:r>
                        <a:rPr lang="en-US" altLang="ko-KR" sz="900" b="1"/>
                        <a:t>392,000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30,000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1,660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204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11,500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</a:t>
                      </a:r>
                      <a:r>
                        <a:rPr lang="en-US" altLang="ko-KR" sz="900" b="1"/>
                        <a:t>474,000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30,000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2,070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205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2400" b="1" i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마라탕</a:t>
                      </a:r>
                      <a:endParaRPr lang="en-US" altLang="ko-KR" sz="24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206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 </a:t>
                      </a:r>
                      <a:r>
                        <a:rPr lang="en-US" altLang="ko-KR" sz="900" b="1"/>
                        <a:t>9,200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</a:t>
                      </a:r>
                      <a:r>
                        <a:rPr lang="en-US" altLang="ko-KR" sz="900" b="1"/>
                        <a:t>461,000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30,000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207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 </a:t>
                      </a:r>
                      <a:r>
                        <a:rPr lang="en-US" altLang="ko-KR" sz="900" b="1"/>
                        <a:t>9,200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</a:t>
                      </a:r>
                      <a:r>
                        <a:rPr lang="en-US" altLang="ko-KR" sz="900" b="1"/>
                        <a:t>472,000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30,000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2,060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208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2400" b="1" i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중식당</a:t>
                      </a:r>
                      <a:endParaRPr lang="en-US" altLang="ko-KR" sz="24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209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10,600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</a:t>
                      </a:r>
                      <a:r>
                        <a:rPr lang="en-US" altLang="ko-KR" sz="900" b="1"/>
                        <a:t>351,000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30,000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1,450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210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10,400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</a:t>
                      </a:r>
                      <a:r>
                        <a:rPr lang="en-US" altLang="ko-KR" sz="900" b="1"/>
                        <a:t>657,000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50,000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2,780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48706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211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10,400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</a:t>
                      </a:r>
                      <a:r>
                        <a:rPr lang="en-US" altLang="ko-KR" sz="900" b="1"/>
                        <a:t>534,000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30,000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2,370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4" name="표 10"/>
          <p:cNvGraphicFramePr>
            <a:graphicFrameLocks noGrp="1"/>
          </p:cNvGraphicFramePr>
          <p:nvPr/>
        </p:nvGraphicFramePr>
        <p:xfrm>
          <a:off x="305612" y="1997246"/>
          <a:ext cx="2379286" cy="4635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855"/>
                <a:gridCol w="468855"/>
                <a:gridCol w="468855"/>
                <a:gridCol w="506911"/>
                <a:gridCol w="465810"/>
              </a:tblGrid>
              <a:tr h="368357">
                <a:tc rowSpan="2"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호수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 gridSpan="2"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 분양가</a:t>
                      </a:r>
                      <a:r>
                        <a:rPr lang="en-US" altLang="ko-KR" sz="1050" b="1"/>
                        <a:t>(</a:t>
                      </a:r>
                      <a:r>
                        <a:rPr lang="ko-KR" altLang="en-US" sz="1050" b="1"/>
                        <a:t>천원</a:t>
                      </a:r>
                      <a:r>
                        <a:rPr lang="en-US" altLang="ko-KR" sz="1050" b="1"/>
                        <a:t>) </a:t>
                      </a:r>
                      <a:endParaRPr lang="en-US" altLang="ko-KR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 gridSpan="2"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예상 임대가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 h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436270">
                <a:tc vMerge="1">
                  <a:txBody>
                    <a:bodyPr/>
                    <a:p>
                      <a:pPr latinLnBrk="1">
                        <a:defRPr lang="ko-KR" altLang="en-US"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 계약</a:t>
                      </a:r>
                      <a:endParaRPr lang="ko-KR" altLang="en-US" sz="1050" b="1"/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평단가 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 분양가 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보증금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050" b="1"/>
                        <a:t>월세</a:t>
                      </a:r>
                      <a:endParaRPr lang="ko-KR" altLang="en-US" sz="1050" b="1" i="0">
                        <a:solidFill>
                          <a:srgbClr val="ffffff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rgbClr val="f1500f"/>
                    </a:solidFill>
                  </a:tcPr>
                </a:tc>
              </a:tr>
              <a:tr h="383120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201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</a:t>
                      </a:r>
                      <a:r>
                        <a:rPr lang="en-US" altLang="ko-KR" sz="900" b="1"/>
                        <a:t>11,000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558,000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ko-KR" altLang="en-US" sz="1100" b="1" i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헤어샵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p>
                      <a:pPr algn="ctr">
                        <a:defRPr lang="ko-KR" altLang="en-US"/>
                      </a:pP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83120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202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</a:t>
                      </a:r>
                      <a:r>
                        <a:rPr lang="en-US" altLang="ko-KR" sz="900" b="1"/>
                        <a:t>11,000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729,000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70,000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2,940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83120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203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</a:t>
                      </a:r>
                      <a:r>
                        <a:rPr lang="en-US" altLang="ko-KR" sz="900" b="1"/>
                        <a:t>11,300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392,000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30,000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1,660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83120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204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</a:t>
                      </a:r>
                      <a:r>
                        <a:rPr lang="en-US" altLang="ko-KR" sz="900" b="1"/>
                        <a:t>11,300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507,000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50,000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2,030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83120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205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  </a:t>
                      </a:r>
                      <a:r>
                        <a:rPr lang="en-US" altLang="ko-KR" sz="900" b="1"/>
                        <a:t>9,200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467,000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50,000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1,830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83120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206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  </a:t>
                      </a:r>
                      <a:r>
                        <a:rPr lang="en-US" altLang="ko-KR" sz="900" b="1"/>
                        <a:t>9,200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515,000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50,000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2,070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83120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207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</a:t>
                      </a:r>
                      <a:r>
                        <a:rPr lang="en-US" altLang="ko-KR" sz="900" b="1"/>
                        <a:t>10,600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474,000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50,000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1,870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83120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208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</a:t>
                      </a:r>
                      <a:r>
                        <a:rPr lang="en-US" altLang="ko-KR" sz="900" b="1"/>
                        <a:t>10,600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371,000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30,000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1,550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83120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209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</a:t>
                      </a:r>
                      <a:r>
                        <a:rPr lang="en-US" altLang="ko-KR" sz="900" b="1"/>
                        <a:t>10,400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695,000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50,000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2,970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  <a:tr h="383120"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1100" b="1"/>
                        <a:t>210</a:t>
                      </a:r>
                      <a:endParaRPr lang="en-US" altLang="ko-KR" sz="11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 </a:t>
                      </a:r>
                      <a:r>
                        <a:rPr lang="en-US" altLang="ko-KR" sz="900" b="1"/>
                        <a:t>10,400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t" anchorCtr="0"/>
                    <a:p>
                      <a:pPr algn="ctr">
                        <a:defRPr lang="ko-KR" altLang="en-US"/>
                      </a:pPr>
                      <a:r>
                        <a:rPr lang="ko-KR" altLang="en-US" sz="900" b="1"/>
                        <a:t>        </a:t>
                      </a:r>
                      <a:r>
                        <a:rPr lang="en-US" altLang="ko-KR" sz="900" b="1"/>
                        <a:t>528,000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50,000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p>
                      <a:pPr algn="ctr">
                        <a:defRPr lang="ko-KR" altLang="en-US"/>
                      </a:pPr>
                      <a:r>
                        <a:rPr lang="en-US" altLang="ko-KR" sz="900" b="1"/>
                        <a:t>2,140 </a:t>
                      </a:r>
                      <a:endParaRPr lang="en-US" altLang="ko-KR" sz="900" b="1" i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5" name="타원 136"/>
          <p:cNvSpPr/>
          <p:nvPr/>
        </p:nvSpPr>
        <p:spPr>
          <a:xfrm>
            <a:off x="7204081" y="3402046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6" name="타원 137"/>
          <p:cNvSpPr/>
          <p:nvPr/>
        </p:nvSpPr>
        <p:spPr>
          <a:xfrm>
            <a:off x="7201432" y="3811620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7" name="타원 138"/>
          <p:cNvSpPr/>
          <p:nvPr/>
        </p:nvSpPr>
        <p:spPr>
          <a:xfrm>
            <a:off x="6268820" y="5148404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8" name="타원 139"/>
          <p:cNvSpPr/>
          <p:nvPr/>
        </p:nvSpPr>
        <p:spPr>
          <a:xfrm>
            <a:off x="6268381" y="4763816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9" name="타원 140"/>
          <p:cNvSpPr/>
          <p:nvPr/>
        </p:nvSpPr>
        <p:spPr>
          <a:xfrm>
            <a:off x="7196324" y="5150591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0" name="타원 141"/>
          <p:cNvSpPr/>
          <p:nvPr/>
        </p:nvSpPr>
        <p:spPr>
          <a:xfrm>
            <a:off x="10511696" y="4766165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1" name="타원 142"/>
          <p:cNvSpPr/>
          <p:nvPr/>
        </p:nvSpPr>
        <p:spPr>
          <a:xfrm>
            <a:off x="10511696" y="5164287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2" name="타원 143"/>
          <p:cNvSpPr/>
          <p:nvPr/>
        </p:nvSpPr>
        <p:spPr>
          <a:xfrm>
            <a:off x="7426829" y="514057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" name="타원 168"/>
          <p:cNvSpPr/>
          <p:nvPr/>
        </p:nvSpPr>
        <p:spPr>
          <a:xfrm>
            <a:off x="10294591" y="476381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4" name="타원 134"/>
          <p:cNvSpPr/>
          <p:nvPr/>
        </p:nvSpPr>
        <p:spPr>
          <a:xfrm>
            <a:off x="7386632" y="219717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488</ep:Words>
  <ep:PresentationFormat>와이드스크린</ep:PresentationFormat>
  <ep:Paragraphs>210</ep:Paragraphs>
  <ep:Slides>3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ep:HeadingPairs>
  <ep:TitlesOfParts>
    <vt:vector size="4" baseType="lpstr">
      <vt:lpstr>Office 테마</vt:lpstr>
      <vt:lpstr>슬라이드 1</vt:lpstr>
      <vt:lpstr>슬라이드 2</vt:lpstr>
      <vt:lpstr>슬라이드 3</vt:lpstr>
    </vt:vector>
  </ep:TitlesOfParts>
  <ep:HyperlinkBase/>
  <ep:Application>Hancom Office Hanshow 2010</ep:Application>
  <ep:AppVersion>8.5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dcterms:created xsi:type="dcterms:W3CDTF">2023-01-31T07:23:46.000</dcterms:created>
  <dc:creator>미란</dc:creator>
  <dc:description/>
  <cp:keywords/>
  <cp:lastModifiedBy>WESANGJU</cp:lastModifiedBy>
  <dcterms:modified xsi:type="dcterms:W3CDTF">2023-02-05T05:42:34.295</dcterms:modified>
  <cp:revision>10</cp:revision>
  <dc:subject/>
  <dc:title>PowerPoint 프레젠테이션</dc:title>
</cp:coreProperties>
</file>