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58" r:id="rId3"/>
    <p:sldId id="261" r:id="rId4"/>
    <p:sldId id="290" r:id="rId5"/>
    <p:sldId id="265" r:id="rId6"/>
    <p:sldId id="266" r:id="rId7"/>
    <p:sldId id="267" r:id="rId8"/>
  </p:sldIdLst>
  <p:sldSz cx="15119350" cy="1069181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구 본우" initials="구본" lastIdx="2" clrIdx="0">
    <p:extLst>
      <p:ext uri="{19B8F6BF-5375-455C-9EA6-DF929625EA0E}">
        <p15:presenceInfo xmlns:p15="http://schemas.microsoft.com/office/powerpoint/2012/main" userId="557a0e165891f7a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9" autoAdjust="0"/>
  </p:normalViewPr>
  <p:slideViewPr>
    <p:cSldViewPr>
      <p:cViewPr varScale="1">
        <p:scale>
          <a:sx n="67" d="100"/>
          <a:sy n="67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021" tIns="46011" rIns="92021" bIns="46011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021" tIns="46011" rIns="92021" bIns="46011" rtlCol="0"/>
          <a:lstStyle>
            <a:lvl1pPr algn="r">
              <a:defRPr sz="1200"/>
            </a:lvl1pPr>
          </a:lstStyle>
          <a:p>
            <a:fld id="{C3D64C57-DA83-4DC4-9940-1C9A5A4D509D}" type="datetimeFigureOut">
              <a:rPr lang="ko-KR" altLang="en-US" smtClean="0"/>
              <a:t>2022-11-30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52513" y="1252538"/>
            <a:ext cx="478472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1" tIns="46011" rIns="92021" bIns="460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2021" tIns="46011" rIns="92021" bIns="46011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9056"/>
            <a:ext cx="2985558" cy="502834"/>
          </a:xfrm>
          <a:prstGeom prst="rect">
            <a:avLst/>
          </a:prstGeom>
        </p:spPr>
        <p:txBody>
          <a:bodyPr vert="horz" lIns="92021" tIns="46011" rIns="92021" bIns="46011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8" y="9519056"/>
            <a:ext cx="2985558" cy="502834"/>
          </a:xfrm>
          <a:prstGeom prst="rect">
            <a:avLst/>
          </a:prstGeom>
        </p:spPr>
        <p:txBody>
          <a:bodyPr vert="horz" lIns="92021" tIns="46011" rIns="92021" bIns="46011" rtlCol="0" anchor="b"/>
          <a:lstStyle>
            <a:lvl1pPr algn="r">
              <a:defRPr sz="1200"/>
            </a:lvl1pPr>
          </a:lstStyle>
          <a:p>
            <a:fld id="{4174A698-5109-4DE1-8D05-9BB54254AB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4A698-5109-4DE1-8D05-9BB54254AB1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35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4A698-5109-4DE1-8D05-9BB54254AB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904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4A698-5109-4DE1-8D05-9BB54254AB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42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74A698-5109-4DE1-8D05-9BB54254AB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9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" y="-1"/>
            <a:ext cx="15102176" cy="10603707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686" y="236454"/>
            <a:ext cx="4769602" cy="127494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직사각형 13"/>
          <p:cNvSpPr/>
          <p:nvPr/>
        </p:nvSpPr>
        <p:spPr>
          <a:xfrm>
            <a:off x="8855075" y="9658552"/>
            <a:ext cx="6223530" cy="9463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83" tIns="42341" rIns="84683" bIns="42341" anchor="ctr"/>
          <a:lstStyle/>
          <a:p>
            <a:pPr defTabSz="8468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      ☎      </a:t>
            </a:r>
            <a:endParaRPr kumimoji="0" lang="ko-KR" altLang="en-US" sz="4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9566" y="9661726"/>
            <a:ext cx="8825509" cy="941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83" tIns="42341" rIns="84683" bIns="42341" anchor="ctr"/>
          <a:lstStyle/>
          <a:p>
            <a:pPr algn="ctr" defTabSz="8468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solidFill>
                  <a:srgbClr val="C0000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기업이전</a:t>
            </a:r>
            <a:r>
              <a:rPr kumimoji="0" lang="ko-KR" altLang="en-US" sz="36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                  </a:t>
            </a:r>
            <a:r>
              <a:rPr kumimoji="0"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책임</a:t>
            </a:r>
            <a:r>
              <a:rPr kumimoji="0"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kumimoji="0"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팀장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140075" y="9874422"/>
            <a:ext cx="2856127" cy="514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683" tIns="42341" rIns="84683" bIns="42341" anchor="ctr"/>
          <a:lstStyle/>
          <a:p>
            <a:pPr algn="ctr" defTabSz="8468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곽 동 열</a:t>
            </a:r>
            <a:endParaRPr kumimoji="0" lang="ko-KR" altLang="en-US" sz="32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069" y="9706931"/>
            <a:ext cx="1028442" cy="8495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422EE1-EC03-E68D-6D6A-B6716D5BA322}"/>
              </a:ext>
            </a:extLst>
          </p:cNvPr>
          <p:cNvSpPr txBox="1"/>
          <p:nvPr/>
        </p:nvSpPr>
        <p:spPr>
          <a:xfrm>
            <a:off x="10873010" y="9709998"/>
            <a:ext cx="405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/>
              <a:t>010-4518-1577</a:t>
            </a:r>
            <a:endParaRPr lang="ko-KR" altLang="en-US" sz="2000" b="1" dirty="0"/>
          </a:p>
        </p:txBody>
      </p:sp>
      <p:sp>
        <p:nvSpPr>
          <p:cNvPr id="3" name="오각형 4">
            <a:extLst>
              <a:ext uri="{FF2B5EF4-FFF2-40B4-BE49-F238E27FC236}">
                <a16:creationId xmlns:a16="http://schemas.microsoft.com/office/drawing/2014/main" id="{229DCDE5-93EF-4F25-C371-C5EFA059E0B8}"/>
              </a:ext>
            </a:extLst>
          </p:cNvPr>
          <p:cNvSpPr/>
          <p:nvPr/>
        </p:nvSpPr>
        <p:spPr>
          <a:xfrm>
            <a:off x="9673213" y="389794"/>
            <a:ext cx="4769603" cy="968264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 임대 전매 안내서  </a:t>
            </a:r>
            <a:endParaRPr lang="en-US" altLang="ko-KR" sz="3200" b="1" dirty="0">
              <a:solidFill>
                <a:schemeClr val="tx1"/>
              </a:solidFill>
            </a:endParaRPr>
          </a:p>
        </p:txBody>
      </p:sp>
      <p:sp>
        <p:nvSpPr>
          <p:cNvPr id="9" name="오각형 8">
            <a:extLst>
              <a:ext uri="{FF2B5EF4-FFF2-40B4-BE49-F238E27FC236}">
                <a16:creationId xmlns:a16="http://schemas.microsoft.com/office/drawing/2014/main" id="{93F09582-84BF-6B1F-FBD1-E096AA3E0B85}"/>
              </a:ext>
            </a:extLst>
          </p:cNvPr>
          <p:cNvSpPr/>
          <p:nvPr/>
        </p:nvSpPr>
        <p:spPr>
          <a:xfrm>
            <a:off x="684789" y="50006"/>
            <a:ext cx="3200400" cy="2667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>
                <a:solidFill>
                  <a:schemeClr val="tx1"/>
                </a:solidFill>
              </a:rPr>
              <a:t>2022</a:t>
            </a:r>
            <a:r>
              <a:rPr lang="ko-KR" altLang="en-US" sz="3200" b="1" dirty="0">
                <a:solidFill>
                  <a:schemeClr val="tx1"/>
                </a:solidFill>
              </a:rPr>
              <a:t>년 </a:t>
            </a:r>
            <a:r>
              <a:rPr lang="en-US" altLang="ko-KR" sz="3200" b="1" dirty="0">
                <a:solidFill>
                  <a:schemeClr val="tx1"/>
                </a:solidFill>
              </a:rPr>
              <a:t>12</a:t>
            </a:r>
            <a:r>
              <a:rPr lang="ko-KR" altLang="en-US" sz="3200" b="1" dirty="0">
                <a:solidFill>
                  <a:schemeClr val="tx1"/>
                </a:solidFill>
              </a:rPr>
              <a:t>월 준공       신축입주</a:t>
            </a:r>
            <a:endParaRPr lang="en-US" altLang="ko-KR" sz="3200" b="1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07AA83-AA94-3AB8-7C9A-042211768840}"/>
              </a:ext>
            </a:extLst>
          </p:cNvPr>
          <p:cNvSpPr/>
          <p:nvPr/>
        </p:nvSpPr>
        <p:spPr>
          <a:xfrm>
            <a:off x="9464675" y="1739998"/>
            <a:ext cx="5410199" cy="459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rgbClr val="FF0000"/>
                </a:solidFill>
              </a:rPr>
              <a:t>상가  </a:t>
            </a:r>
            <a:endParaRPr lang="en-US" altLang="ko-KR" sz="44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3200" b="1" dirty="0"/>
              <a:t> </a:t>
            </a:r>
            <a:r>
              <a:rPr lang="ko-KR" altLang="en-US" sz="3200" b="1" dirty="0">
                <a:solidFill>
                  <a:srgbClr val="FFFF00"/>
                </a:solidFill>
              </a:rPr>
              <a:t>식당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편의점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부동산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커피 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 err="1">
                <a:solidFill>
                  <a:srgbClr val="FFFF00"/>
                </a:solidFill>
              </a:rPr>
              <a:t>퀵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 err="1">
                <a:solidFill>
                  <a:srgbClr val="FFFF00"/>
                </a:solidFill>
              </a:rPr>
              <a:t>택배등</a:t>
            </a:r>
            <a:endParaRPr lang="en-US" altLang="ko-KR" sz="3200" b="1" dirty="0">
              <a:solidFill>
                <a:srgbClr val="FFFF00"/>
              </a:solidFill>
            </a:endParaRPr>
          </a:p>
          <a:p>
            <a:pPr algn="ctr"/>
            <a:endParaRPr lang="en-US" altLang="ko-KR" sz="3200" b="1" dirty="0">
              <a:solidFill>
                <a:srgbClr val="FFFF00"/>
              </a:solidFill>
            </a:endParaRPr>
          </a:p>
          <a:p>
            <a:pPr algn="ctr"/>
            <a:r>
              <a:rPr lang="ko-KR" altLang="en-US" sz="4400" b="1" dirty="0">
                <a:solidFill>
                  <a:srgbClr val="FF0000"/>
                </a:solidFill>
              </a:rPr>
              <a:t>지식산업센터  </a:t>
            </a:r>
            <a:endParaRPr lang="en-US" altLang="ko-KR" sz="4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3200" b="1" dirty="0" err="1">
                <a:solidFill>
                  <a:srgbClr val="FFFF00"/>
                </a:solidFill>
              </a:rPr>
              <a:t>드라이브인층고</a:t>
            </a:r>
            <a:r>
              <a:rPr lang="ko-KR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ko-KR" sz="3200" b="1" dirty="0">
                <a:solidFill>
                  <a:srgbClr val="FFFF00"/>
                </a:solidFill>
              </a:rPr>
              <a:t>5.6</a:t>
            </a:r>
            <a:r>
              <a:rPr lang="ko-KR" altLang="en-US" sz="3200" b="1" dirty="0">
                <a:solidFill>
                  <a:srgbClr val="FFFF00"/>
                </a:solidFill>
              </a:rPr>
              <a:t>미터 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제조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사무실</a:t>
            </a:r>
            <a:r>
              <a:rPr lang="en-US" altLang="ko-KR" sz="3200" b="1" dirty="0">
                <a:solidFill>
                  <a:srgbClr val="FFFF00"/>
                </a:solidFill>
              </a:rPr>
              <a:t>/</a:t>
            </a:r>
            <a:r>
              <a:rPr lang="ko-KR" altLang="en-US" sz="3200" b="1" dirty="0">
                <a:solidFill>
                  <a:srgbClr val="FFFF00"/>
                </a:solidFill>
              </a:rPr>
              <a:t>코너 </a:t>
            </a:r>
            <a:r>
              <a:rPr lang="ko-KR" altLang="en-US" sz="3200" b="1" dirty="0" err="1">
                <a:solidFill>
                  <a:srgbClr val="FFFF00"/>
                </a:solidFill>
              </a:rPr>
              <a:t>테라스호실등</a:t>
            </a:r>
            <a:r>
              <a:rPr lang="ko-KR" altLang="en-US" sz="3200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ko-KR" altLang="en-US" sz="32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93C068D-ADBA-01C0-7F40-1E28B8DD0A1F}"/>
              </a:ext>
            </a:extLst>
          </p:cNvPr>
          <p:cNvSpPr/>
          <p:nvPr/>
        </p:nvSpPr>
        <p:spPr>
          <a:xfrm>
            <a:off x="5996202" y="1747853"/>
            <a:ext cx="3907505" cy="715246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36E6E0F0-3A26-0B0D-7DB2-A6C9BAC749F4}"/>
              </a:ext>
            </a:extLst>
          </p:cNvPr>
          <p:cNvSpPr/>
          <p:nvPr/>
        </p:nvSpPr>
        <p:spPr>
          <a:xfrm>
            <a:off x="5807075" y="1591650"/>
            <a:ext cx="609600" cy="139205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7C6AB0E-8E3F-1B7E-015C-BD44A6A92219}"/>
              </a:ext>
            </a:extLst>
          </p:cNvPr>
          <p:cNvSpPr/>
          <p:nvPr/>
        </p:nvSpPr>
        <p:spPr>
          <a:xfrm>
            <a:off x="7580654" y="2802051"/>
            <a:ext cx="738813" cy="4572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</a:t>
            </a:r>
            <a:r>
              <a:rPr lang="ko-KR" altLang="en-US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층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27C3306-1E13-985F-EEEB-1684E8A2AF4E}"/>
              </a:ext>
            </a:extLst>
          </p:cNvPr>
          <p:cNvSpPr/>
          <p:nvPr/>
        </p:nvSpPr>
        <p:spPr>
          <a:xfrm>
            <a:off x="6111875" y="4738150"/>
            <a:ext cx="738813" cy="4572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12</a:t>
            </a:r>
            <a:r>
              <a:rPr lang="ko-KR" altLang="en-US" dirty="0"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층</a:t>
            </a:r>
          </a:p>
        </p:txBody>
      </p:sp>
    </p:spTree>
    <p:extLst>
      <p:ext uri="{BB962C8B-B14F-4D97-AF65-F5344CB8AC3E}">
        <p14:creationId xmlns:p14="http://schemas.microsoft.com/office/powerpoint/2010/main" val="408045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13320" y="1062141"/>
            <a:ext cx="11527599" cy="20314"/>
          </a:xfrm>
          <a:custGeom>
            <a:avLst/>
            <a:gdLst>
              <a:gd name="connsiteX0" fmla="*/ 11521249 w 11527599"/>
              <a:gd name="connsiteY0" fmla="*/ 6350 h 20314"/>
              <a:gd name="connsiteX1" fmla="*/ 6350 w 11527599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7599" h="20314">
                <a:moveTo>
                  <a:pt x="1152124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633005" y="1060871"/>
            <a:ext cx="767964" cy="30468"/>
          </a:xfrm>
          <a:custGeom>
            <a:avLst/>
            <a:gdLst>
              <a:gd name="connsiteX0" fmla="*/ 760344 w 767964"/>
              <a:gd name="connsiteY0" fmla="*/ 7619 h 30468"/>
              <a:gd name="connsiteX1" fmla="*/ 7619 w 767964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4" h="30468">
                <a:moveTo>
                  <a:pt x="760344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957234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281458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597686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21910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246133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660875" y="742185"/>
            <a:ext cx="100448" cy="170875"/>
          </a:xfrm>
          <a:custGeom>
            <a:avLst/>
            <a:gdLst>
              <a:gd name="connsiteX0" fmla="*/ 73448 w 100448"/>
              <a:gd name="connsiteY0" fmla="*/ 143129 h 170875"/>
              <a:gd name="connsiteX1" fmla="*/ 73448 w 100448"/>
              <a:gd name="connsiteY1" fmla="*/ 0 h 170875"/>
              <a:gd name="connsiteX2" fmla="*/ 54013 w 100448"/>
              <a:gd name="connsiteY2" fmla="*/ 0 h 170875"/>
              <a:gd name="connsiteX3" fmla="*/ 9749 w 100448"/>
              <a:gd name="connsiteY3" fmla="*/ 21034 h 170875"/>
              <a:gd name="connsiteX4" fmla="*/ 6346 w 100448"/>
              <a:gd name="connsiteY4" fmla="*/ 21034 h 170875"/>
              <a:gd name="connsiteX5" fmla="*/ 6346 w 100448"/>
              <a:gd name="connsiteY5" fmla="*/ 36080 h 170875"/>
              <a:gd name="connsiteX6" fmla="*/ 33461 w 100448"/>
              <a:gd name="connsiteY6" fmla="*/ 36080 h 170875"/>
              <a:gd name="connsiteX7" fmla="*/ 33461 w 100448"/>
              <a:gd name="connsiteY7" fmla="*/ 143129 h 170875"/>
              <a:gd name="connsiteX8" fmla="*/ 18482 w 100448"/>
              <a:gd name="connsiteY8" fmla="*/ 155778 h 170875"/>
              <a:gd name="connsiteX9" fmla="*/ 0 w 100448"/>
              <a:gd name="connsiteY9" fmla="*/ 155778 h 170875"/>
              <a:gd name="connsiteX10" fmla="*/ 0 w 100448"/>
              <a:gd name="connsiteY10" fmla="*/ 170875 h 170875"/>
              <a:gd name="connsiteX11" fmla="*/ 100448 w 100448"/>
              <a:gd name="connsiteY11" fmla="*/ 170875 h 170875"/>
              <a:gd name="connsiteX12" fmla="*/ 100448 w 100448"/>
              <a:gd name="connsiteY12" fmla="*/ 155778 h 170875"/>
              <a:gd name="connsiteX13" fmla="*/ 88376 w 100448"/>
              <a:gd name="connsiteY13" fmla="*/ 155778 h 170875"/>
              <a:gd name="connsiteX14" fmla="*/ 73448 w 100448"/>
              <a:gd name="connsiteY14" fmla="*/ 143129 h 17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0448" h="170875">
                <a:moveTo>
                  <a:pt x="73448" y="143129"/>
                </a:moveTo>
                <a:lnTo>
                  <a:pt x="73448" y="0"/>
                </a:lnTo>
                <a:lnTo>
                  <a:pt x="54013" y="0"/>
                </a:lnTo>
                <a:cubicBezTo>
                  <a:pt x="52795" y="1966"/>
                  <a:pt x="43984" y="21034"/>
                  <a:pt x="9749" y="21034"/>
                </a:cubicBezTo>
                <a:lnTo>
                  <a:pt x="6346" y="21034"/>
                </a:lnTo>
                <a:lnTo>
                  <a:pt x="6346" y="36080"/>
                </a:lnTo>
                <a:lnTo>
                  <a:pt x="33461" y="36080"/>
                </a:lnTo>
                <a:lnTo>
                  <a:pt x="33461" y="143129"/>
                </a:lnTo>
                <a:cubicBezTo>
                  <a:pt x="33461" y="150754"/>
                  <a:pt x="29754" y="155778"/>
                  <a:pt x="18482" y="155778"/>
                </a:cubicBezTo>
                <a:lnTo>
                  <a:pt x="0" y="155778"/>
                </a:lnTo>
                <a:lnTo>
                  <a:pt x="0" y="170875"/>
                </a:lnTo>
                <a:lnTo>
                  <a:pt x="100448" y="170875"/>
                </a:lnTo>
                <a:lnTo>
                  <a:pt x="100448" y="155778"/>
                </a:lnTo>
                <a:lnTo>
                  <a:pt x="88376" y="155778"/>
                </a:lnTo>
                <a:cubicBezTo>
                  <a:pt x="77116" y="155778"/>
                  <a:pt x="73448" y="150754"/>
                  <a:pt x="73448" y="143129"/>
                </a:cubicBez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72350" y="723195"/>
            <a:ext cx="188532" cy="189867"/>
          </a:xfrm>
          <a:custGeom>
            <a:avLst/>
            <a:gdLst>
              <a:gd name="connsiteX0" fmla="*/ 163448 w 188532"/>
              <a:gd name="connsiteY0" fmla="*/ 0 h 189867"/>
              <a:gd name="connsiteX1" fmla="*/ 106071 w 188532"/>
              <a:gd name="connsiteY1" fmla="*/ 140770 h 189867"/>
              <a:gd name="connsiteX2" fmla="*/ 50522 w 188532"/>
              <a:gd name="connsiteY2" fmla="*/ 0 h 189867"/>
              <a:gd name="connsiteX3" fmla="*/ 0 w 188532"/>
              <a:gd name="connsiteY3" fmla="*/ 0 h 189867"/>
              <a:gd name="connsiteX4" fmla="*/ 78131 w 188532"/>
              <a:gd name="connsiteY4" fmla="*/ 189867 h 189867"/>
              <a:gd name="connsiteX5" fmla="*/ 109308 w 188532"/>
              <a:gd name="connsiteY5" fmla="*/ 189867 h 189867"/>
              <a:gd name="connsiteX6" fmla="*/ 188532 w 188532"/>
              <a:gd name="connsiteY6" fmla="*/ 0 h 189867"/>
              <a:gd name="connsiteX7" fmla="*/ 163448 w 188532"/>
              <a:gd name="connsiteY7" fmla="*/ 0 h 189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8532" h="189867">
                <a:moveTo>
                  <a:pt x="163448" y="0"/>
                </a:moveTo>
                <a:lnTo>
                  <a:pt x="106071" y="140770"/>
                </a:lnTo>
                <a:lnTo>
                  <a:pt x="50522" y="0"/>
                </a:lnTo>
                <a:lnTo>
                  <a:pt x="0" y="0"/>
                </a:lnTo>
                <a:lnTo>
                  <a:pt x="78131" y="189867"/>
                </a:lnTo>
                <a:lnTo>
                  <a:pt x="109308" y="189867"/>
                </a:lnTo>
                <a:lnTo>
                  <a:pt x="188532" y="0"/>
                </a:lnTo>
                <a:lnTo>
                  <a:pt x="163448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091255" y="719247"/>
            <a:ext cx="136410" cy="197783"/>
          </a:xfrm>
          <a:custGeom>
            <a:avLst/>
            <a:gdLst>
              <a:gd name="connsiteX0" fmla="*/ 84656 w 136410"/>
              <a:gd name="connsiteY0" fmla="*/ 77971 h 197783"/>
              <a:gd name="connsiteX1" fmla="*/ 55548 w 136410"/>
              <a:gd name="connsiteY1" fmla="*/ 52091 h 197783"/>
              <a:gd name="connsiteX2" fmla="*/ 77940 w 136410"/>
              <a:gd name="connsiteY2" fmla="*/ 36080 h 197783"/>
              <a:gd name="connsiteX3" fmla="*/ 92412 w 136410"/>
              <a:gd name="connsiteY3" fmla="*/ 37691 h 197783"/>
              <a:gd name="connsiteX4" fmla="*/ 99648 w 136410"/>
              <a:gd name="connsiteY4" fmla="*/ 38199 h 197783"/>
              <a:gd name="connsiteX5" fmla="*/ 124452 w 136410"/>
              <a:gd name="connsiteY5" fmla="*/ 15959 h 197783"/>
              <a:gd name="connsiteX6" fmla="*/ 126572 w 136410"/>
              <a:gd name="connsiteY6" fmla="*/ 9857 h 197783"/>
              <a:gd name="connsiteX7" fmla="*/ 75796 w 136410"/>
              <a:gd name="connsiteY7" fmla="*/ 0 h 197783"/>
              <a:gd name="connsiteX8" fmla="*/ 9038 w 136410"/>
              <a:gd name="connsiteY8" fmla="*/ 57114 h 197783"/>
              <a:gd name="connsiteX9" fmla="*/ 20843 w 136410"/>
              <a:gd name="connsiteY9" fmla="*/ 90810 h 197783"/>
              <a:gd name="connsiteX10" fmla="*/ 55548 w 136410"/>
              <a:gd name="connsiteY10" fmla="*/ 114572 h 197783"/>
              <a:gd name="connsiteX11" fmla="*/ 89975 w 136410"/>
              <a:gd name="connsiteY11" fmla="*/ 143053 h 197783"/>
              <a:gd name="connsiteX12" fmla="*/ 61946 w 136410"/>
              <a:gd name="connsiteY12" fmla="*/ 161474 h 197783"/>
              <a:gd name="connsiteX13" fmla="*/ 18152 w 136410"/>
              <a:gd name="connsiteY13" fmla="*/ 147316 h 197783"/>
              <a:gd name="connsiteX14" fmla="*/ 0 w 136410"/>
              <a:gd name="connsiteY14" fmla="*/ 181012 h 197783"/>
              <a:gd name="connsiteX15" fmla="*/ 64841 w 136410"/>
              <a:gd name="connsiteY15" fmla="*/ 197783 h 197783"/>
              <a:gd name="connsiteX16" fmla="*/ 136410 w 136410"/>
              <a:gd name="connsiteY16" fmla="*/ 138258 h 197783"/>
              <a:gd name="connsiteX17" fmla="*/ 84656 w 136410"/>
              <a:gd name="connsiteY17" fmla="*/ 77971 h 197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36410" h="197783">
                <a:moveTo>
                  <a:pt x="84656" y="77971"/>
                </a:moveTo>
                <a:cubicBezTo>
                  <a:pt x="68865" y="70423"/>
                  <a:pt x="55548" y="64397"/>
                  <a:pt x="55548" y="52091"/>
                </a:cubicBezTo>
                <a:cubicBezTo>
                  <a:pt x="55548" y="42931"/>
                  <a:pt x="62962" y="36080"/>
                  <a:pt x="77940" y="36080"/>
                </a:cubicBezTo>
                <a:cubicBezTo>
                  <a:pt x="83298" y="36080"/>
                  <a:pt x="87881" y="36575"/>
                  <a:pt x="92412" y="37691"/>
                </a:cubicBezTo>
                <a:cubicBezTo>
                  <a:pt x="94798" y="37920"/>
                  <a:pt x="97223" y="38199"/>
                  <a:pt x="99648" y="38199"/>
                </a:cubicBezTo>
                <a:cubicBezTo>
                  <a:pt x="112216" y="38199"/>
                  <a:pt x="119642" y="30701"/>
                  <a:pt x="124452" y="15959"/>
                </a:cubicBezTo>
                <a:lnTo>
                  <a:pt x="126572" y="9857"/>
                </a:lnTo>
                <a:cubicBezTo>
                  <a:pt x="124452" y="9324"/>
                  <a:pt x="103381" y="0"/>
                  <a:pt x="75796" y="0"/>
                </a:cubicBezTo>
                <a:cubicBezTo>
                  <a:pt x="32052" y="0"/>
                  <a:pt x="9038" y="27999"/>
                  <a:pt x="9038" y="57114"/>
                </a:cubicBezTo>
                <a:cubicBezTo>
                  <a:pt x="9038" y="71767"/>
                  <a:pt x="13594" y="82437"/>
                  <a:pt x="20843" y="90810"/>
                </a:cubicBezTo>
                <a:cubicBezTo>
                  <a:pt x="30185" y="101492"/>
                  <a:pt x="43312" y="108647"/>
                  <a:pt x="55548" y="114572"/>
                </a:cubicBezTo>
                <a:cubicBezTo>
                  <a:pt x="73714" y="123326"/>
                  <a:pt x="89975" y="130050"/>
                  <a:pt x="89975" y="143053"/>
                </a:cubicBezTo>
                <a:cubicBezTo>
                  <a:pt x="89975" y="154814"/>
                  <a:pt x="77940" y="161474"/>
                  <a:pt x="61946" y="161474"/>
                </a:cubicBezTo>
                <a:cubicBezTo>
                  <a:pt x="39820" y="161474"/>
                  <a:pt x="20601" y="148623"/>
                  <a:pt x="18152" y="147316"/>
                </a:cubicBezTo>
                <a:lnTo>
                  <a:pt x="0" y="181012"/>
                </a:lnTo>
                <a:cubicBezTo>
                  <a:pt x="3210" y="182902"/>
                  <a:pt x="26720" y="197783"/>
                  <a:pt x="64841" y="197783"/>
                </a:cubicBezTo>
                <a:cubicBezTo>
                  <a:pt x="105767" y="197783"/>
                  <a:pt x="136410" y="174288"/>
                  <a:pt x="136410" y="138258"/>
                </a:cubicBezTo>
                <a:cubicBezTo>
                  <a:pt x="136410" y="102444"/>
                  <a:pt x="107925" y="89097"/>
                  <a:pt x="84656" y="77971"/>
                </a:cubicBez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253655" y="723209"/>
            <a:ext cx="159945" cy="191935"/>
          </a:xfrm>
          <a:custGeom>
            <a:avLst/>
            <a:gdLst>
              <a:gd name="connsiteX0" fmla="*/ 82016 w 159945"/>
              <a:gd name="connsiteY0" fmla="*/ 90658 h 191935"/>
              <a:gd name="connsiteX1" fmla="*/ 155985 w 159945"/>
              <a:gd name="connsiteY1" fmla="*/ 0 h 191935"/>
              <a:gd name="connsiteX2" fmla="*/ 103305 w 159945"/>
              <a:gd name="connsiteY2" fmla="*/ 0 h 191935"/>
              <a:gd name="connsiteX3" fmla="*/ 44087 w 159945"/>
              <a:gd name="connsiteY3" fmla="*/ 78225 h 191935"/>
              <a:gd name="connsiteX4" fmla="*/ 43515 w 159945"/>
              <a:gd name="connsiteY4" fmla="*/ 78225 h 191935"/>
              <a:gd name="connsiteX5" fmla="*/ 43515 w 159945"/>
              <a:gd name="connsiteY5" fmla="*/ 0 h 191935"/>
              <a:gd name="connsiteX6" fmla="*/ 0 w 159945"/>
              <a:gd name="connsiteY6" fmla="*/ 0 h 191935"/>
              <a:gd name="connsiteX7" fmla="*/ 0 w 159945"/>
              <a:gd name="connsiteY7" fmla="*/ 191935 h 191935"/>
              <a:gd name="connsiteX8" fmla="*/ 2424 w 159945"/>
              <a:gd name="connsiteY8" fmla="*/ 191935 h 191935"/>
              <a:gd name="connsiteX9" fmla="*/ 43515 w 159945"/>
              <a:gd name="connsiteY9" fmla="*/ 152200 h 191935"/>
              <a:gd name="connsiteX10" fmla="*/ 43515 w 159945"/>
              <a:gd name="connsiteY10" fmla="*/ 107886 h 191935"/>
              <a:gd name="connsiteX11" fmla="*/ 44581 w 159945"/>
              <a:gd name="connsiteY11" fmla="*/ 107886 h 191935"/>
              <a:gd name="connsiteX12" fmla="*/ 104903 w 159945"/>
              <a:gd name="connsiteY12" fmla="*/ 189854 h 191935"/>
              <a:gd name="connsiteX13" fmla="*/ 159945 w 159945"/>
              <a:gd name="connsiteY13" fmla="*/ 189854 h 191935"/>
              <a:gd name="connsiteX14" fmla="*/ 82016 w 159945"/>
              <a:gd name="connsiteY14" fmla="*/ 90658 h 19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59945" h="191935">
                <a:moveTo>
                  <a:pt x="82016" y="90658"/>
                </a:moveTo>
                <a:lnTo>
                  <a:pt x="155985" y="0"/>
                </a:lnTo>
                <a:lnTo>
                  <a:pt x="103305" y="0"/>
                </a:lnTo>
                <a:lnTo>
                  <a:pt x="44087" y="78225"/>
                </a:lnTo>
                <a:lnTo>
                  <a:pt x="43515" y="78225"/>
                </a:lnTo>
                <a:lnTo>
                  <a:pt x="43515" y="0"/>
                </a:lnTo>
                <a:lnTo>
                  <a:pt x="0" y="0"/>
                </a:lnTo>
                <a:lnTo>
                  <a:pt x="0" y="191935"/>
                </a:lnTo>
                <a:lnTo>
                  <a:pt x="2424" y="191935"/>
                </a:lnTo>
                <a:cubicBezTo>
                  <a:pt x="21325" y="191935"/>
                  <a:pt x="43515" y="183409"/>
                  <a:pt x="43515" y="152200"/>
                </a:cubicBezTo>
                <a:lnTo>
                  <a:pt x="43515" y="107886"/>
                </a:lnTo>
                <a:lnTo>
                  <a:pt x="44581" y="107886"/>
                </a:lnTo>
                <a:lnTo>
                  <a:pt x="104903" y="189854"/>
                </a:lnTo>
                <a:lnTo>
                  <a:pt x="159945" y="189854"/>
                </a:lnTo>
                <a:lnTo>
                  <a:pt x="82016" y="90658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812354" y="757841"/>
            <a:ext cx="71936" cy="155220"/>
          </a:xfrm>
          <a:custGeom>
            <a:avLst/>
            <a:gdLst>
              <a:gd name="connsiteX0" fmla="*/ 37599 w 71936"/>
              <a:gd name="connsiteY0" fmla="*/ 113202 h 155220"/>
              <a:gd name="connsiteX1" fmla="*/ 54418 w 71936"/>
              <a:gd name="connsiteY1" fmla="*/ 143320 h 155220"/>
              <a:gd name="connsiteX2" fmla="*/ 68674 w 71936"/>
              <a:gd name="connsiteY2" fmla="*/ 139349 h 155220"/>
              <a:gd name="connsiteX3" fmla="*/ 71936 w 71936"/>
              <a:gd name="connsiteY3" fmla="*/ 144944 h 155220"/>
              <a:gd name="connsiteX4" fmla="*/ 46243 w 71936"/>
              <a:gd name="connsiteY4" fmla="*/ 155220 h 155220"/>
              <a:gd name="connsiteX5" fmla="*/ 26872 w 71936"/>
              <a:gd name="connsiteY5" fmla="*/ 149612 h 155220"/>
              <a:gd name="connsiteX6" fmla="*/ 16349 w 71936"/>
              <a:gd name="connsiteY6" fmla="*/ 119038 h 155220"/>
              <a:gd name="connsiteX7" fmla="*/ 16349 w 71936"/>
              <a:gd name="connsiteY7" fmla="*/ 45037 h 155220"/>
              <a:gd name="connsiteX8" fmla="*/ 0 w 71936"/>
              <a:gd name="connsiteY8" fmla="*/ 45037 h 155220"/>
              <a:gd name="connsiteX9" fmla="*/ 0 w 71936"/>
              <a:gd name="connsiteY9" fmla="*/ 31513 h 155220"/>
              <a:gd name="connsiteX10" fmla="*/ 16349 w 71936"/>
              <a:gd name="connsiteY10" fmla="*/ 31513 h 155220"/>
              <a:gd name="connsiteX11" fmla="*/ 16349 w 71936"/>
              <a:gd name="connsiteY11" fmla="*/ 0 h 155220"/>
              <a:gd name="connsiteX12" fmla="*/ 37599 w 71936"/>
              <a:gd name="connsiteY12" fmla="*/ 0 h 155220"/>
              <a:gd name="connsiteX13" fmla="*/ 37599 w 71936"/>
              <a:gd name="connsiteY13" fmla="*/ 31513 h 155220"/>
              <a:gd name="connsiteX14" fmla="*/ 62594 w 71936"/>
              <a:gd name="connsiteY14" fmla="*/ 31513 h 155220"/>
              <a:gd name="connsiteX15" fmla="*/ 62594 w 71936"/>
              <a:gd name="connsiteY15" fmla="*/ 45037 h 155220"/>
              <a:gd name="connsiteX16" fmla="*/ 37599 w 71936"/>
              <a:gd name="connsiteY16" fmla="*/ 45037 h 155220"/>
              <a:gd name="connsiteX17" fmla="*/ 37599 w 71936"/>
              <a:gd name="connsiteY17" fmla="*/ 113202 h 15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1936" h="155220">
                <a:moveTo>
                  <a:pt x="37599" y="113202"/>
                </a:moveTo>
                <a:cubicBezTo>
                  <a:pt x="37599" y="128362"/>
                  <a:pt x="37599" y="143320"/>
                  <a:pt x="54418" y="143320"/>
                </a:cubicBezTo>
                <a:cubicBezTo>
                  <a:pt x="60500" y="143320"/>
                  <a:pt x="64701" y="141214"/>
                  <a:pt x="68674" y="139349"/>
                </a:cubicBezTo>
                <a:cubicBezTo>
                  <a:pt x="69600" y="140973"/>
                  <a:pt x="70997" y="143320"/>
                  <a:pt x="71936" y="144944"/>
                </a:cubicBezTo>
                <a:cubicBezTo>
                  <a:pt x="67493" y="148673"/>
                  <a:pt x="60030" y="155220"/>
                  <a:pt x="46243" y="155220"/>
                </a:cubicBezTo>
                <a:cubicBezTo>
                  <a:pt x="37129" y="155220"/>
                  <a:pt x="30364" y="151959"/>
                  <a:pt x="26872" y="149612"/>
                </a:cubicBezTo>
                <a:cubicBezTo>
                  <a:pt x="17288" y="142850"/>
                  <a:pt x="16349" y="133272"/>
                  <a:pt x="16349" y="119038"/>
                </a:cubicBezTo>
                <a:lnTo>
                  <a:pt x="16349" y="45037"/>
                </a:lnTo>
                <a:lnTo>
                  <a:pt x="0" y="45037"/>
                </a:lnTo>
                <a:lnTo>
                  <a:pt x="0" y="31513"/>
                </a:lnTo>
                <a:lnTo>
                  <a:pt x="16349" y="31513"/>
                </a:lnTo>
                <a:lnTo>
                  <a:pt x="16349" y="0"/>
                </a:lnTo>
                <a:lnTo>
                  <a:pt x="37599" y="0"/>
                </a:lnTo>
                <a:lnTo>
                  <a:pt x="37599" y="31513"/>
                </a:lnTo>
                <a:lnTo>
                  <a:pt x="62594" y="31513"/>
                </a:lnTo>
                <a:lnTo>
                  <a:pt x="62594" y="45037"/>
                </a:lnTo>
                <a:lnTo>
                  <a:pt x="37599" y="45037"/>
                </a:lnTo>
                <a:lnTo>
                  <a:pt x="37599" y="11320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329118" y="791446"/>
            <a:ext cx="64233" cy="121613"/>
          </a:xfrm>
          <a:custGeom>
            <a:avLst/>
            <a:gdLst>
              <a:gd name="connsiteX0" fmla="*/ 21491 w 64233"/>
              <a:gd name="connsiteY0" fmla="*/ 121613 h 121613"/>
              <a:gd name="connsiteX1" fmla="*/ 0 w 64233"/>
              <a:gd name="connsiteY1" fmla="*/ 121613 h 121613"/>
              <a:gd name="connsiteX2" fmla="*/ 0 w 64233"/>
              <a:gd name="connsiteY2" fmla="*/ 2816 h 121613"/>
              <a:gd name="connsiteX3" fmla="*/ 21491 w 64233"/>
              <a:gd name="connsiteY3" fmla="*/ 2816 h 121613"/>
              <a:gd name="connsiteX4" fmla="*/ 21491 w 64233"/>
              <a:gd name="connsiteY4" fmla="*/ 19156 h 121613"/>
              <a:gd name="connsiteX5" fmla="*/ 51855 w 64233"/>
              <a:gd name="connsiteY5" fmla="*/ 0 h 121613"/>
              <a:gd name="connsiteX6" fmla="*/ 64233 w 64233"/>
              <a:gd name="connsiteY6" fmla="*/ 2816 h 121613"/>
              <a:gd name="connsiteX7" fmla="*/ 64233 w 64233"/>
              <a:gd name="connsiteY7" fmla="*/ 21947 h 121613"/>
              <a:gd name="connsiteX8" fmla="*/ 46003 w 64233"/>
              <a:gd name="connsiteY8" fmla="*/ 17050 h 121613"/>
              <a:gd name="connsiteX9" fmla="*/ 21491 w 64233"/>
              <a:gd name="connsiteY9" fmla="*/ 31285 h 121613"/>
              <a:gd name="connsiteX10" fmla="*/ 21491 w 64233"/>
              <a:gd name="connsiteY10" fmla="*/ 121613 h 121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233" h="121613">
                <a:moveTo>
                  <a:pt x="21491" y="121613"/>
                </a:moveTo>
                <a:lnTo>
                  <a:pt x="0" y="121613"/>
                </a:lnTo>
                <a:lnTo>
                  <a:pt x="0" y="2816"/>
                </a:lnTo>
                <a:lnTo>
                  <a:pt x="21491" y="2816"/>
                </a:lnTo>
                <a:lnTo>
                  <a:pt x="21491" y="19156"/>
                </a:lnTo>
                <a:cubicBezTo>
                  <a:pt x="25477" y="13549"/>
                  <a:pt x="34807" y="0"/>
                  <a:pt x="51855" y="0"/>
                </a:cubicBezTo>
                <a:cubicBezTo>
                  <a:pt x="57923" y="0"/>
                  <a:pt x="60957" y="1408"/>
                  <a:pt x="64233" y="2816"/>
                </a:cubicBezTo>
                <a:lnTo>
                  <a:pt x="64233" y="21947"/>
                </a:lnTo>
                <a:cubicBezTo>
                  <a:pt x="60500" y="20323"/>
                  <a:pt x="53950" y="17050"/>
                  <a:pt x="46003" y="17050"/>
                </a:cubicBezTo>
                <a:cubicBezTo>
                  <a:pt x="31760" y="17050"/>
                  <a:pt x="23840" y="28024"/>
                  <a:pt x="21491" y="31285"/>
                </a:cubicBezTo>
                <a:lnTo>
                  <a:pt x="21491" y="121613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023063" y="791433"/>
            <a:ext cx="165848" cy="121626"/>
          </a:xfrm>
          <a:custGeom>
            <a:avLst/>
            <a:gdLst>
              <a:gd name="connsiteX0" fmla="*/ 145005 w 165848"/>
              <a:gd name="connsiteY0" fmla="*/ 0 h 121626"/>
              <a:gd name="connsiteX1" fmla="*/ 123589 w 165848"/>
              <a:gd name="connsiteY1" fmla="*/ 94185 h 121626"/>
              <a:gd name="connsiteX2" fmla="*/ 92070 w 165848"/>
              <a:gd name="connsiteY2" fmla="*/ 0 h 121626"/>
              <a:gd name="connsiteX3" fmla="*/ 74972 w 165848"/>
              <a:gd name="connsiteY3" fmla="*/ 0 h 121626"/>
              <a:gd name="connsiteX4" fmla="*/ 44226 w 165848"/>
              <a:gd name="connsiteY4" fmla="*/ 94185 h 121626"/>
              <a:gd name="connsiteX5" fmla="*/ 21618 w 165848"/>
              <a:gd name="connsiteY5" fmla="*/ 0 h 121626"/>
              <a:gd name="connsiteX6" fmla="*/ 0 w 165848"/>
              <a:gd name="connsiteY6" fmla="*/ 0 h 121626"/>
              <a:gd name="connsiteX7" fmla="*/ 32421 w 165848"/>
              <a:gd name="connsiteY7" fmla="*/ 121626 h 121626"/>
              <a:gd name="connsiteX8" fmla="*/ 51486 w 165848"/>
              <a:gd name="connsiteY8" fmla="*/ 121626 h 121626"/>
              <a:gd name="connsiteX9" fmla="*/ 82905 w 165848"/>
              <a:gd name="connsiteY9" fmla="*/ 27885 h 121626"/>
              <a:gd name="connsiteX10" fmla="*/ 114551 w 165848"/>
              <a:gd name="connsiteY10" fmla="*/ 121626 h 121626"/>
              <a:gd name="connsiteX11" fmla="*/ 133757 w 165848"/>
              <a:gd name="connsiteY11" fmla="*/ 121626 h 121626"/>
              <a:gd name="connsiteX12" fmla="*/ 165848 w 165848"/>
              <a:gd name="connsiteY12" fmla="*/ 0 h 121626"/>
              <a:gd name="connsiteX13" fmla="*/ 145005 w 165848"/>
              <a:gd name="connsiteY13" fmla="*/ 0 h 12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65848" h="121626">
                <a:moveTo>
                  <a:pt x="145005" y="0"/>
                </a:moveTo>
                <a:lnTo>
                  <a:pt x="123589" y="94185"/>
                </a:lnTo>
                <a:lnTo>
                  <a:pt x="92070" y="0"/>
                </a:lnTo>
                <a:lnTo>
                  <a:pt x="74972" y="0"/>
                </a:lnTo>
                <a:lnTo>
                  <a:pt x="44226" y="94185"/>
                </a:lnTo>
                <a:lnTo>
                  <a:pt x="21618" y="0"/>
                </a:lnTo>
                <a:lnTo>
                  <a:pt x="0" y="0"/>
                </a:lnTo>
                <a:lnTo>
                  <a:pt x="32421" y="121626"/>
                </a:lnTo>
                <a:lnTo>
                  <a:pt x="51486" y="121626"/>
                </a:lnTo>
                <a:lnTo>
                  <a:pt x="82905" y="27885"/>
                </a:lnTo>
                <a:lnTo>
                  <a:pt x="114551" y="121626"/>
                </a:lnTo>
                <a:lnTo>
                  <a:pt x="133757" y="121626"/>
                </a:lnTo>
                <a:lnTo>
                  <a:pt x="165848" y="0"/>
                </a:lnTo>
                <a:lnTo>
                  <a:pt x="145005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530371" y="765112"/>
            <a:ext cx="46523" cy="87994"/>
          </a:xfrm>
          <a:custGeom>
            <a:avLst/>
            <a:gdLst>
              <a:gd name="connsiteX0" fmla="*/ 24969 w 46523"/>
              <a:gd name="connsiteY0" fmla="*/ 87994 h 87994"/>
              <a:gd name="connsiteX1" fmla="*/ 24969 w 46523"/>
              <a:gd name="connsiteY1" fmla="*/ 51913 h 87994"/>
              <a:gd name="connsiteX2" fmla="*/ 0 w 46523"/>
              <a:gd name="connsiteY2" fmla="*/ 51913 h 87994"/>
              <a:gd name="connsiteX3" fmla="*/ 0 w 46523"/>
              <a:gd name="connsiteY3" fmla="*/ 33035 h 87994"/>
              <a:gd name="connsiteX4" fmla="*/ 24969 w 46523"/>
              <a:gd name="connsiteY4" fmla="*/ 33035 h 87994"/>
              <a:gd name="connsiteX5" fmla="*/ 24969 w 46523"/>
              <a:gd name="connsiteY5" fmla="*/ 0 h 87994"/>
              <a:gd name="connsiteX6" fmla="*/ 46523 w 46523"/>
              <a:gd name="connsiteY6" fmla="*/ 0 h 87994"/>
              <a:gd name="connsiteX7" fmla="*/ 46523 w 46523"/>
              <a:gd name="connsiteY7" fmla="*/ 87994 h 87994"/>
              <a:gd name="connsiteX8" fmla="*/ 24969 w 46523"/>
              <a:gd name="connsiteY8" fmla="*/ 87994 h 87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23" h="87994">
                <a:moveTo>
                  <a:pt x="24969" y="87994"/>
                </a:moveTo>
                <a:lnTo>
                  <a:pt x="24969" y="51913"/>
                </a:lnTo>
                <a:lnTo>
                  <a:pt x="0" y="51913"/>
                </a:lnTo>
                <a:lnTo>
                  <a:pt x="0" y="33035"/>
                </a:lnTo>
                <a:lnTo>
                  <a:pt x="24969" y="33035"/>
                </a:lnTo>
                <a:lnTo>
                  <a:pt x="24969" y="0"/>
                </a:lnTo>
                <a:lnTo>
                  <a:pt x="46523" y="0"/>
                </a:lnTo>
                <a:lnTo>
                  <a:pt x="46523" y="87994"/>
                </a:lnTo>
                <a:lnTo>
                  <a:pt x="24969" y="87994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678656" y="801015"/>
            <a:ext cx="22531" cy="11798"/>
          </a:xfrm>
          <a:custGeom>
            <a:avLst/>
            <a:gdLst>
              <a:gd name="connsiteX0" fmla="*/ 22531 w 22531"/>
              <a:gd name="connsiteY0" fmla="*/ 0 h 11798"/>
              <a:gd name="connsiteX1" fmla="*/ 0 w 22531"/>
              <a:gd name="connsiteY1" fmla="*/ 0 h 11798"/>
              <a:gd name="connsiteX2" fmla="*/ 482 w 22531"/>
              <a:gd name="connsiteY2" fmla="*/ 6406 h 11798"/>
              <a:gd name="connsiteX3" fmla="*/ 165 w 22531"/>
              <a:gd name="connsiteY3" fmla="*/ 11798 h 11798"/>
              <a:gd name="connsiteX4" fmla="*/ 22531 w 22531"/>
              <a:gd name="connsiteY4" fmla="*/ 11798 h 11798"/>
              <a:gd name="connsiteX5" fmla="*/ 22531 w 22531"/>
              <a:gd name="connsiteY5" fmla="*/ 0 h 11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531" h="11798">
                <a:moveTo>
                  <a:pt x="22531" y="0"/>
                </a:moveTo>
                <a:lnTo>
                  <a:pt x="0" y="0"/>
                </a:lnTo>
                <a:cubicBezTo>
                  <a:pt x="317" y="2017"/>
                  <a:pt x="482" y="4211"/>
                  <a:pt x="482" y="6406"/>
                </a:cubicBezTo>
                <a:cubicBezTo>
                  <a:pt x="482" y="8258"/>
                  <a:pt x="317" y="9946"/>
                  <a:pt x="165" y="11798"/>
                </a:cubicBezTo>
                <a:lnTo>
                  <a:pt x="22531" y="11798"/>
                </a:lnTo>
                <a:lnTo>
                  <a:pt x="22531" y="0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777822" y="771847"/>
            <a:ext cx="82829" cy="131318"/>
          </a:xfrm>
          <a:custGeom>
            <a:avLst/>
            <a:gdLst>
              <a:gd name="connsiteX0" fmla="*/ 0 w 82829"/>
              <a:gd name="connsiteY0" fmla="*/ 131318 h 131318"/>
              <a:gd name="connsiteX1" fmla="*/ 25603 w 82829"/>
              <a:gd name="connsiteY1" fmla="*/ 78047 h 131318"/>
              <a:gd name="connsiteX2" fmla="*/ 46524 w 82829"/>
              <a:gd name="connsiteY2" fmla="*/ 61694 h 131318"/>
              <a:gd name="connsiteX3" fmla="*/ 61109 w 82829"/>
              <a:gd name="connsiteY3" fmla="*/ 39455 h 131318"/>
              <a:gd name="connsiteX4" fmla="*/ 42626 w 82829"/>
              <a:gd name="connsiteY4" fmla="*/ 19055 h 131318"/>
              <a:gd name="connsiteX5" fmla="*/ 22849 w 82829"/>
              <a:gd name="connsiteY5" fmla="*/ 42652 h 131318"/>
              <a:gd name="connsiteX6" fmla="*/ 2106 w 82829"/>
              <a:gd name="connsiteY6" fmla="*/ 42652 h 131318"/>
              <a:gd name="connsiteX7" fmla="*/ 42957 w 82829"/>
              <a:gd name="connsiteY7" fmla="*/ 0 h 131318"/>
              <a:gd name="connsiteX8" fmla="*/ 82334 w 82829"/>
              <a:gd name="connsiteY8" fmla="*/ 39112 h 131318"/>
              <a:gd name="connsiteX9" fmla="*/ 60627 w 82829"/>
              <a:gd name="connsiteY9" fmla="*/ 76703 h 131318"/>
              <a:gd name="connsiteX10" fmla="*/ 37282 w 82829"/>
              <a:gd name="connsiteY10" fmla="*/ 95250 h 131318"/>
              <a:gd name="connsiteX11" fmla="*/ 24474 w 82829"/>
              <a:gd name="connsiteY11" fmla="*/ 113113 h 131318"/>
              <a:gd name="connsiteX12" fmla="*/ 82663 w 82829"/>
              <a:gd name="connsiteY12" fmla="*/ 112948 h 131318"/>
              <a:gd name="connsiteX13" fmla="*/ 82829 w 82829"/>
              <a:gd name="connsiteY13" fmla="*/ 131318 h 131318"/>
              <a:gd name="connsiteX14" fmla="*/ 0 w 82829"/>
              <a:gd name="connsiteY14" fmla="*/ 131318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29" h="131318">
                <a:moveTo>
                  <a:pt x="0" y="131318"/>
                </a:moveTo>
                <a:cubicBezTo>
                  <a:pt x="0" y="114635"/>
                  <a:pt x="3084" y="95580"/>
                  <a:pt x="25603" y="78047"/>
                </a:cubicBezTo>
                <a:lnTo>
                  <a:pt x="46524" y="61694"/>
                </a:lnTo>
                <a:cubicBezTo>
                  <a:pt x="53162" y="56645"/>
                  <a:pt x="60627" y="50403"/>
                  <a:pt x="61109" y="39455"/>
                </a:cubicBezTo>
                <a:cubicBezTo>
                  <a:pt x="61427" y="29001"/>
                  <a:pt x="55105" y="19055"/>
                  <a:pt x="42626" y="19055"/>
                </a:cubicBezTo>
                <a:cubicBezTo>
                  <a:pt x="29501" y="19055"/>
                  <a:pt x="22201" y="30003"/>
                  <a:pt x="22849" y="42652"/>
                </a:cubicBezTo>
                <a:lnTo>
                  <a:pt x="2106" y="42652"/>
                </a:lnTo>
                <a:cubicBezTo>
                  <a:pt x="1130" y="22087"/>
                  <a:pt x="15880" y="0"/>
                  <a:pt x="42957" y="0"/>
                </a:cubicBezTo>
                <a:cubicBezTo>
                  <a:pt x="68395" y="0"/>
                  <a:pt x="82334" y="19220"/>
                  <a:pt x="82334" y="39112"/>
                </a:cubicBezTo>
                <a:cubicBezTo>
                  <a:pt x="82334" y="59005"/>
                  <a:pt x="70350" y="68786"/>
                  <a:pt x="60627" y="76703"/>
                </a:cubicBezTo>
                <a:lnTo>
                  <a:pt x="37282" y="95250"/>
                </a:lnTo>
                <a:cubicBezTo>
                  <a:pt x="30465" y="100642"/>
                  <a:pt x="26746" y="106706"/>
                  <a:pt x="24474" y="113113"/>
                </a:cubicBezTo>
                <a:lnTo>
                  <a:pt x="82663" y="112948"/>
                </a:lnTo>
                <a:lnTo>
                  <a:pt x="82829" y="131318"/>
                </a:lnTo>
                <a:lnTo>
                  <a:pt x="0" y="131318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869391" y="798820"/>
            <a:ext cx="97414" cy="92713"/>
          </a:xfrm>
          <a:custGeom>
            <a:avLst/>
            <a:gdLst>
              <a:gd name="connsiteX0" fmla="*/ 83146 w 97414"/>
              <a:gd name="connsiteY0" fmla="*/ 89681 h 92713"/>
              <a:gd name="connsiteX1" fmla="*/ 50243 w 97414"/>
              <a:gd name="connsiteY1" fmla="*/ 57140 h 92713"/>
              <a:gd name="connsiteX2" fmla="*/ 16692 w 97414"/>
              <a:gd name="connsiteY2" fmla="*/ 92713 h 92713"/>
              <a:gd name="connsiteX3" fmla="*/ 0 w 97414"/>
              <a:gd name="connsiteY3" fmla="*/ 77540 h 92713"/>
              <a:gd name="connsiteX4" fmla="*/ 38082 w 97414"/>
              <a:gd name="connsiteY4" fmla="*/ 23939 h 92713"/>
              <a:gd name="connsiteX5" fmla="*/ 38082 w 97414"/>
              <a:gd name="connsiteY5" fmla="*/ 19727 h 92713"/>
              <a:gd name="connsiteX6" fmla="*/ 8416 w 97414"/>
              <a:gd name="connsiteY6" fmla="*/ 19727 h 92713"/>
              <a:gd name="connsiteX7" fmla="*/ 8416 w 97414"/>
              <a:gd name="connsiteY7" fmla="*/ 0 h 92713"/>
              <a:gd name="connsiteX8" fmla="*/ 91410 w 97414"/>
              <a:gd name="connsiteY8" fmla="*/ 0 h 92713"/>
              <a:gd name="connsiteX9" fmla="*/ 91410 w 97414"/>
              <a:gd name="connsiteY9" fmla="*/ 19727 h 92713"/>
              <a:gd name="connsiteX10" fmla="*/ 61909 w 97414"/>
              <a:gd name="connsiteY10" fmla="*/ 19727 h 92713"/>
              <a:gd name="connsiteX11" fmla="*/ 61909 w 97414"/>
              <a:gd name="connsiteY11" fmla="*/ 23939 h 92713"/>
              <a:gd name="connsiteX12" fmla="*/ 97414 w 97414"/>
              <a:gd name="connsiteY12" fmla="*/ 73670 h 92713"/>
              <a:gd name="connsiteX13" fmla="*/ 83146 w 97414"/>
              <a:gd name="connsiteY13" fmla="*/ 89681 h 92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7414" h="92713">
                <a:moveTo>
                  <a:pt x="83146" y="89681"/>
                </a:moveTo>
                <a:cubicBezTo>
                  <a:pt x="73575" y="83947"/>
                  <a:pt x="58990" y="72998"/>
                  <a:pt x="50243" y="57140"/>
                </a:cubicBezTo>
                <a:cubicBezTo>
                  <a:pt x="45546" y="70626"/>
                  <a:pt x="29654" y="86649"/>
                  <a:pt x="16692" y="92713"/>
                </a:cubicBezTo>
                <a:lnTo>
                  <a:pt x="0" y="77540"/>
                </a:lnTo>
                <a:cubicBezTo>
                  <a:pt x="21555" y="68609"/>
                  <a:pt x="38082" y="50911"/>
                  <a:pt x="38082" y="23939"/>
                </a:cubicBezTo>
                <a:lnTo>
                  <a:pt x="38082" y="19727"/>
                </a:lnTo>
                <a:lnTo>
                  <a:pt x="8416" y="19727"/>
                </a:lnTo>
                <a:lnTo>
                  <a:pt x="8416" y="0"/>
                </a:lnTo>
                <a:lnTo>
                  <a:pt x="91410" y="0"/>
                </a:lnTo>
                <a:lnTo>
                  <a:pt x="91410" y="19727"/>
                </a:lnTo>
                <a:lnTo>
                  <a:pt x="61909" y="19727"/>
                </a:lnTo>
                <a:lnTo>
                  <a:pt x="61909" y="23939"/>
                </a:lnTo>
                <a:cubicBezTo>
                  <a:pt x="61909" y="49223"/>
                  <a:pt x="80709" y="64054"/>
                  <a:pt x="97414" y="73670"/>
                </a:cubicBezTo>
                <a:lnTo>
                  <a:pt x="83146" y="89681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895643" y="768817"/>
            <a:ext cx="47488" cy="18547"/>
          </a:xfrm>
          <a:custGeom>
            <a:avLst/>
            <a:gdLst>
              <a:gd name="connsiteX0" fmla="*/ 0 w 47488"/>
              <a:gd name="connsiteY0" fmla="*/ 9273 h 18547"/>
              <a:gd name="connsiteX1" fmla="*/ 47488 w 47488"/>
              <a:gd name="connsiteY1" fmla="*/ 9273 h 1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88" h="18547">
                <a:moveTo>
                  <a:pt x="0" y="9273"/>
                </a:moveTo>
                <a:lnTo>
                  <a:pt x="47488" y="9273"/>
                </a:lnTo>
              </a:path>
            </a:pathLst>
          </a:custGeom>
          <a:ln w="25400">
            <a:solidFill>
              <a:srgbClr val="89898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976695" y="765112"/>
            <a:ext cx="41168" cy="148331"/>
          </a:xfrm>
          <a:custGeom>
            <a:avLst/>
            <a:gdLst>
              <a:gd name="connsiteX0" fmla="*/ 21555 w 41168"/>
              <a:gd name="connsiteY0" fmla="*/ 78555 h 148331"/>
              <a:gd name="connsiteX1" fmla="*/ 21555 w 41168"/>
              <a:gd name="connsiteY1" fmla="*/ 148331 h 148331"/>
              <a:gd name="connsiteX2" fmla="*/ 0 w 41168"/>
              <a:gd name="connsiteY2" fmla="*/ 148331 h 148331"/>
              <a:gd name="connsiteX3" fmla="*/ 0 w 41168"/>
              <a:gd name="connsiteY3" fmla="*/ 0 h 148331"/>
              <a:gd name="connsiteX4" fmla="*/ 21555 w 41168"/>
              <a:gd name="connsiteY4" fmla="*/ 0 h 148331"/>
              <a:gd name="connsiteX5" fmla="*/ 21555 w 41168"/>
              <a:gd name="connsiteY5" fmla="*/ 57647 h 148331"/>
              <a:gd name="connsiteX6" fmla="*/ 41168 w 41168"/>
              <a:gd name="connsiteY6" fmla="*/ 57647 h 148331"/>
              <a:gd name="connsiteX7" fmla="*/ 41168 w 41168"/>
              <a:gd name="connsiteY7" fmla="*/ 78555 h 148331"/>
              <a:gd name="connsiteX8" fmla="*/ 21555 w 41168"/>
              <a:gd name="connsiteY8" fmla="*/ 78555 h 148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68" h="148331">
                <a:moveTo>
                  <a:pt x="21555" y="78555"/>
                </a:moveTo>
                <a:lnTo>
                  <a:pt x="21555" y="148331"/>
                </a:lnTo>
                <a:lnTo>
                  <a:pt x="0" y="148331"/>
                </a:lnTo>
                <a:lnTo>
                  <a:pt x="0" y="0"/>
                </a:lnTo>
                <a:lnTo>
                  <a:pt x="21555" y="0"/>
                </a:lnTo>
                <a:lnTo>
                  <a:pt x="21555" y="57647"/>
                </a:lnTo>
                <a:lnTo>
                  <a:pt x="41168" y="57647"/>
                </a:lnTo>
                <a:lnTo>
                  <a:pt x="41168" y="78555"/>
                </a:lnTo>
                <a:lnTo>
                  <a:pt x="21555" y="78555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9668" y="13"/>
            <a:ext cx="13673677" cy="251726"/>
          </a:xfrm>
          <a:custGeom>
            <a:avLst/>
            <a:gdLst>
              <a:gd name="connsiteX0" fmla="*/ 0 w 13673677"/>
              <a:gd name="connsiteY0" fmla="*/ 251726 h 251726"/>
              <a:gd name="connsiteX1" fmla="*/ 13673677 w 13673677"/>
              <a:gd name="connsiteY1" fmla="*/ 251726 h 251726"/>
              <a:gd name="connsiteX2" fmla="*/ 13673677 w 13673677"/>
              <a:gd name="connsiteY2" fmla="*/ 0 h 251726"/>
              <a:gd name="connsiteX3" fmla="*/ 0 w 13673677"/>
              <a:gd name="connsiteY3" fmla="*/ 0 h 251726"/>
              <a:gd name="connsiteX4" fmla="*/ 0 w 13673677"/>
              <a:gd name="connsiteY4" fmla="*/ 251726 h 251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251726">
                <a:moveTo>
                  <a:pt x="0" y="251726"/>
                </a:moveTo>
                <a:lnTo>
                  <a:pt x="13673677" y="251726"/>
                </a:lnTo>
                <a:lnTo>
                  <a:pt x="13673677" y="0"/>
                </a:lnTo>
                <a:lnTo>
                  <a:pt x="0" y="0"/>
                </a:lnTo>
                <a:lnTo>
                  <a:pt x="0" y="25172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3317" y="9963652"/>
            <a:ext cx="13686375" cy="20314"/>
          </a:xfrm>
          <a:custGeom>
            <a:avLst/>
            <a:gdLst>
              <a:gd name="connsiteX0" fmla="*/ 6350 w 13686375"/>
              <a:gd name="connsiteY0" fmla="*/ 6350 h 20314"/>
              <a:gd name="connsiteX1" fmla="*/ 13680025 w 13686375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86375" h="20314">
                <a:moveTo>
                  <a:pt x="6350" y="6350"/>
                </a:moveTo>
                <a:lnTo>
                  <a:pt x="13680025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19668" y="0"/>
            <a:ext cx="13673677" cy="431546"/>
          </a:xfrm>
          <a:custGeom>
            <a:avLst/>
            <a:gdLst>
              <a:gd name="connsiteX0" fmla="*/ 0 w 13673677"/>
              <a:gd name="connsiteY0" fmla="*/ 431546 h 431546"/>
              <a:gd name="connsiteX1" fmla="*/ 13673677 w 13673677"/>
              <a:gd name="connsiteY1" fmla="*/ 431546 h 431546"/>
              <a:gd name="connsiteX2" fmla="*/ 13673677 w 13673677"/>
              <a:gd name="connsiteY2" fmla="*/ 0 h 431546"/>
              <a:gd name="connsiteX3" fmla="*/ 0 w 13673677"/>
              <a:gd name="connsiteY3" fmla="*/ 0 h 431546"/>
              <a:gd name="connsiteX4" fmla="*/ 0 w 13673677"/>
              <a:gd name="connsiteY4" fmla="*/ 431546 h 431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431546">
                <a:moveTo>
                  <a:pt x="0" y="431546"/>
                </a:moveTo>
                <a:lnTo>
                  <a:pt x="13673677" y="431546"/>
                </a:lnTo>
                <a:lnTo>
                  <a:pt x="13673677" y="0"/>
                </a:lnTo>
                <a:lnTo>
                  <a:pt x="0" y="0"/>
                </a:lnTo>
                <a:lnTo>
                  <a:pt x="0" y="43154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0900" y="762000"/>
            <a:ext cx="444500" cy="1651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3800" y="774700"/>
            <a:ext cx="127000" cy="1397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85900" y="774700"/>
            <a:ext cx="127000" cy="1397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768" y="2324100"/>
            <a:ext cx="13833732" cy="73279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0" y="10553700"/>
            <a:ext cx="13690600" cy="127000"/>
          </a:xfrm>
          <a:prstGeom prst="rect">
            <a:avLst/>
          </a:prstGeom>
          <a:noFill/>
        </p:spPr>
      </p:pic>
      <p:graphicFrame>
        <p:nvGraphicFramePr>
          <p:cNvPr id="30" name="表格 4"/>
          <p:cNvGraphicFramePr>
            <a:graphicFrameLocks noGrp="1"/>
          </p:cNvGraphicFramePr>
          <p:nvPr/>
        </p:nvGraphicFramePr>
        <p:xfrm>
          <a:off x="1506980" y="5920073"/>
          <a:ext cx="1125550" cy="344170"/>
        </p:xfrm>
        <a:graphic>
          <a:graphicData uri="http://schemas.openxmlformats.org/drawingml/2006/table">
            <a:tbl>
              <a:tblPr/>
              <a:tblGrid>
                <a:gridCol w="56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수도권제1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866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866D4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순환고속도로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866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表格 4"/>
          <p:cNvGraphicFramePr>
            <a:graphicFrameLocks noGrp="1"/>
          </p:cNvGraphicFramePr>
          <p:nvPr/>
        </p:nvGraphicFramePr>
        <p:xfrm>
          <a:off x="4555381" y="5084140"/>
          <a:ext cx="706986" cy="596900"/>
        </p:xfrm>
        <a:graphic>
          <a:graphicData uri="http://schemas.openxmlformats.org/drawingml/2006/table">
            <a:tbl>
              <a:tblPr/>
              <a:tblGrid>
                <a:gridCol w="353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호계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866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866D4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근린공원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866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表格 4"/>
          <p:cNvGraphicFramePr>
            <a:graphicFrameLocks noGrp="1"/>
          </p:cNvGraphicFramePr>
          <p:nvPr/>
        </p:nvGraphicFramePr>
        <p:xfrm>
          <a:off x="6466814" y="7665663"/>
          <a:ext cx="579544" cy="217805"/>
        </p:xfrm>
        <a:graphic>
          <a:graphicData uri="http://schemas.openxmlformats.org/drawingml/2006/table">
            <a:tbl>
              <a:tblPr/>
              <a:tblGrid>
                <a:gridCol w="30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안양천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866D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表格 4"/>
          <p:cNvGraphicFramePr>
            <a:graphicFrameLocks noGrp="1"/>
          </p:cNvGraphicFramePr>
          <p:nvPr/>
        </p:nvGraphicFramePr>
        <p:xfrm>
          <a:off x="8919032" y="7426268"/>
          <a:ext cx="1827425" cy="583565"/>
        </p:xfrm>
        <a:graphic>
          <a:graphicData uri="http://schemas.openxmlformats.org/drawingml/2006/table">
            <a:tbl>
              <a:tblPr/>
              <a:tblGrid>
                <a:gridCol w="182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19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힐스테이트금정역</a:t>
                      </a:r>
                      <a:r>
                        <a:rPr lang="en-US" altLang="zh-CN" sz="663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(2022년예정)</a:t>
                      </a:r>
                      <a:endParaRPr lang="zh-CN" altLang="en-US" sz="663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 anchor="ctr"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487">
                <a:tc>
                  <a:txBody>
                    <a:bodyPr/>
                    <a:lstStyle/>
                    <a:p>
                      <a:endParaRPr lang="zh-CN" altLang="en-US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表格 4"/>
          <p:cNvGraphicFramePr>
            <a:graphicFrameLocks noGrp="1"/>
          </p:cNvGraphicFramePr>
          <p:nvPr/>
        </p:nvGraphicFramePr>
        <p:xfrm>
          <a:off x="9251628" y="5494199"/>
          <a:ext cx="1279847" cy="217805"/>
        </p:xfrm>
        <a:graphic>
          <a:graphicData uri="http://schemas.openxmlformats.org/drawingml/2006/table">
            <a:tbl>
              <a:tblPr/>
              <a:tblGrid>
                <a:gridCol w="63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안양국제유통상가</a:t>
                      </a:r>
                      <a:endParaRPr lang="zh-CN" altLang="en-US" sz="829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866D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表格 4"/>
          <p:cNvGraphicFramePr>
            <a:graphicFrameLocks noGrp="1"/>
          </p:cNvGraphicFramePr>
          <p:nvPr/>
        </p:nvGraphicFramePr>
        <p:xfrm>
          <a:off x="10174051" y="4522458"/>
          <a:ext cx="1652824" cy="217805"/>
        </p:xfrm>
        <a:graphic>
          <a:graphicData uri="http://schemas.openxmlformats.org/drawingml/2006/table">
            <a:tbl>
              <a:tblPr/>
              <a:tblGrid>
                <a:gridCol w="82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29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평촌어바인퍼스트</a:t>
                      </a:r>
                      <a:r>
                        <a:rPr lang="en-US" altLang="zh-CN" sz="663" b="1" dirty="0">
                          <a:solidFill>
                            <a:srgbClr val="FFFFFF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  <a:cs typeface="바탕" pitchFamily="18" charset="0"/>
                        </a:rPr>
                        <a:t>(2021년예정)</a:t>
                      </a:r>
                      <a:endParaRPr lang="zh-CN" altLang="en-US" sz="663" b="1" dirty="0">
                        <a:solidFill>
                          <a:srgbClr val="FFFFFF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FFFFFF"/>
                      </a:solidFill>
                      <a:prstDash val="solid"/>
                    </a:lnT>
                    <a:lnB w="0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866D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mpd="sng">
                      <a:solidFill>
                        <a:srgbClr val="FFFFFF"/>
                      </a:solidFill>
                      <a:prstDash val="solid"/>
                    </a:lnR>
                    <a:lnT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6D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3900" y="10109200"/>
            <a:ext cx="6283771" cy="1231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SimSun" pitchFamily="18" charset="0"/>
              </a:rPr>
              <a:t>※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본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홍보물의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CG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및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이미지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컷은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소비자의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이해를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돕기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위한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것이므로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실제와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차이가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있을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수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있습니다.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※본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홍보물의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세부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설계내용은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향후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인·허가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과정에서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변동될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수</a:t>
            </a:r>
            <a:r>
              <a:rPr lang="en-US" altLang="zh-CN" sz="599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있습니다.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711200" y="1562100"/>
            <a:ext cx="2111155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ko-KR" altLang="en-US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건물개요 </a:t>
            </a:r>
            <a:endParaRPr lang="en-US" altLang="zh-CN" sz="3795" dirty="0">
              <a:solidFill>
                <a:srgbClr val="E1002A"/>
              </a:solidFill>
              <a:latin typeface="바탕" pitchFamily="18" charset="0"/>
              <a:cs typeface="바탕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316991" y="5761546"/>
            <a:ext cx="729367" cy="2128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62" b="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브랜드타운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6743331" y="8293100"/>
            <a:ext cx="511544" cy="21287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89" b="1" dirty="0">
                <a:solidFill>
                  <a:srgbClr val="FFFFFF"/>
                </a:solidFill>
                <a:latin typeface="굴림" panose="020B0600000101010101" pitchFamily="50" charset="-127"/>
                <a:ea typeface="굴림" panose="020B0600000101010101" pitchFamily="50" charset="-127"/>
                <a:cs typeface="바탕" pitchFamily="18" charset="0"/>
              </a:rPr>
              <a:t>금정역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1173696" y="7765619"/>
            <a:ext cx="150682" cy="1152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대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건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대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건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연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건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1364196" y="7765619"/>
            <a:ext cx="301365" cy="1152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88900" algn="l"/>
              </a:tabLst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지위</a:t>
            </a:r>
          </a:p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축용</a:t>
            </a:r>
          </a:p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지면</a:t>
            </a:r>
          </a:p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축면</a:t>
            </a:r>
          </a:p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면</a:t>
            </a:r>
          </a:p>
          <a:p>
            <a:pPr>
              <a:lnSpc>
                <a:spcPts val="1500"/>
              </a:lnSpc>
              <a:tabLst>
                <a:tab pos="88900" algn="l"/>
              </a:tabLst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축규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1732496" y="7765619"/>
            <a:ext cx="150682" cy="1152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치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도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적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적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적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9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모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1922996" y="7765619"/>
            <a:ext cx="35266" cy="11381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: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2032714" y="7761562"/>
            <a:ext cx="2827697" cy="11456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3500" algn="l"/>
              </a:tabLst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경기도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안양시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동안구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호계동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555-2번지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지식산업센터(공장),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지원시설(근린생활시설)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10,719.90㎡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	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6,317.12㎡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72,915.77㎡</a:t>
            </a:r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지하2층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~</a:t>
            </a:r>
            <a:r>
              <a:rPr lang="en-US" altLang="zh-CN" sz="111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11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지상20층</a:t>
            </a:r>
          </a:p>
        </p:txBody>
      </p:sp>
      <p:sp>
        <p:nvSpPr>
          <p:cNvPr id="44" name="TextBox 1"/>
          <p:cNvSpPr txBox="1"/>
          <p:nvPr/>
        </p:nvSpPr>
        <p:spPr>
          <a:xfrm>
            <a:off x="1280949" y="7353955"/>
            <a:ext cx="2803653" cy="2513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금정역</a:t>
            </a:r>
            <a:r>
              <a:rPr lang="en-US" altLang="zh-CN" sz="143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2차</a:t>
            </a:r>
            <a:r>
              <a:rPr lang="en-US" altLang="zh-CN" sz="143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SK</a:t>
            </a:r>
            <a:r>
              <a:rPr lang="en-US" altLang="zh-CN" sz="143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V1</a:t>
            </a:r>
            <a:r>
              <a:rPr lang="en-US" altLang="zh-CN" sz="143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18" charset="0"/>
              </a:rPr>
              <a:t>tower</a:t>
            </a:r>
            <a:r>
              <a:rPr lang="en-US" altLang="zh-CN" sz="1439" b="1" dirty="0">
                <a:latin typeface="HY헤드라인M" panose="02030600000101010101" pitchFamily="18" charset="-127"/>
                <a:ea typeface="HY헤드라인M" panose="02030600000101010101" pitchFamily="18" charset="-127"/>
                <a:cs typeface="Times New Roman" pitchFamily="18" charset="0"/>
              </a:rPr>
              <a:t> </a:t>
            </a:r>
            <a:r>
              <a:rPr lang="en-US" altLang="zh-CN" sz="1439" b="1" dirty="0">
                <a:solidFill>
                  <a:srgbClr val="FFFF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바탕" pitchFamily="18" charset="0"/>
              </a:rPr>
              <a:t>사업개요</a:t>
            </a:r>
          </a:p>
        </p:txBody>
      </p:sp>
      <p:sp>
        <p:nvSpPr>
          <p:cNvPr id="46" name="화살표: 아래쪽 45">
            <a:extLst>
              <a:ext uri="{FF2B5EF4-FFF2-40B4-BE49-F238E27FC236}">
                <a16:creationId xmlns:a16="http://schemas.microsoft.com/office/drawing/2014/main" id="{6761E508-0693-48A9-3D23-3160D42B452C}"/>
              </a:ext>
            </a:extLst>
          </p:cNvPr>
          <p:cNvSpPr/>
          <p:nvPr/>
        </p:nvSpPr>
        <p:spPr>
          <a:xfrm>
            <a:off x="7205330" y="4246547"/>
            <a:ext cx="511545" cy="6191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0302B7-4866-13FA-56D3-1F5504ADEA52}"/>
              </a:ext>
            </a:extLst>
          </p:cNvPr>
          <p:cNvSpPr txBox="1"/>
          <p:nvPr/>
        </p:nvSpPr>
        <p:spPr>
          <a:xfrm>
            <a:off x="6178152" y="1513502"/>
            <a:ext cx="4822311" cy="2248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 err="1"/>
              <a:t>금정역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 SK </a:t>
            </a:r>
            <a:r>
              <a:rPr lang="ko-KR" altLang="en-US" sz="2400" b="1" dirty="0"/>
              <a:t>브랜드 타운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LS</a:t>
            </a:r>
            <a:r>
              <a:rPr lang="ko-KR" altLang="en-US" sz="2400" b="1" dirty="0">
                <a:solidFill>
                  <a:srgbClr val="0070C0"/>
                </a:solidFill>
              </a:rPr>
              <a:t> 대기업 본사 횡단보도 바로 앞</a:t>
            </a:r>
            <a:endParaRPr lang="en-US" altLang="ko-KR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/>
              <a:t>LS </a:t>
            </a:r>
            <a:r>
              <a:rPr lang="ko-KR" altLang="en-US" sz="2400" b="1" dirty="0"/>
              <a:t>타운내  첫번째 대장 건물 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ko-KR" altLang="en-US" sz="2400" b="1" dirty="0">
                <a:solidFill>
                  <a:srgbClr val="0070C0"/>
                </a:solidFill>
              </a:rPr>
              <a:t>최대규모 최고 높이 </a:t>
            </a:r>
            <a:r>
              <a:rPr lang="en-US" altLang="ko-KR" sz="2400" b="1" dirty="0">
                <a:solidFill>
                  <a:srgbClr val="0070C0"/>
                </a:solidFill>
              </a:rPr>
              <a:t>20</a:t>
            </a:r>
            <a:r>
              <a:rPr lang="ko-KR" altLang="en-US" sz="2400" b="1" dirty="0">
                <a:solidFill>
                  <a:srgbClr val="0070C0"/>
                </a:solidFill>
              </a:rPr>
              <a:t>층</a:t>
            </a:r>
            <a:endParaRPr lang="en-US" altLang="ko-K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01800" cy="1068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38400" y="68199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1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산본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940300" y="51943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1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4호선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882900" y="5118100"/>
            <a:ext cx="228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1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1호선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660900" y="7277100"/>
            <a:ext cx="3175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759" dirty="0">
                <a:solidFill>
                  <a:srgbClr val="7A4D4E"/>
                </a:solidFill>
                <a:latin typeface="바탕" pitchFamily="18" charset="0"/>
                <a:cs typeface="바탕" pitchFamily="18" charset="0"/>
              </a:rPr>
              <a:t>안양</a:t>
            </a:r>
            <a:r>
              <a:rPr lang="en-US" altLang="zh-CN" sz="75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759" dirty="0">
                <a:solidFill>
                  <a:srgbClr val="7A4D4E"/>
                </a:solidFill>
                <a:latin typeface="바탕" pitchFamily="18" charset="0"/>
                <a:cs typeface="바탕" pitchFamily="18" charset="0"/>
              </a:rPr>
              <a:t>국제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660900" y="7378700"/>
            <a:ext cx="3048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759" dirty="0">
                <a:solidFill>
                  <a:srgbClr val="7A4D4E"/>
                </a:solidFill>
                <a:latin typeface="바탕" pitchFamily="18" charset="0"/>
                <a:cs typeface="바탕" pitchFamily="18" charset="0"/>
              </a:rPr>
              <a:t>유통단지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730500" y="7454900"/>
            <a:ext cx="3048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759" dirty="0">
                <a:solidFill>
                  <a:srgbClr val="437558"/>
                </a:solidFill>
                <a:latin typeface="바탕" pitchFamily="18" charset="0"/>
                <a:cs typeface="바탕" pitchFamily="18" charset="0"/>
              </a:rPr>
              <a:t>능안공원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279900" y="7696200"/>
            <a:ext cx="228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759" dirty="0">
                <a:solidFill>
                  <a:srgbClr val="7A4D4E"/>
                </a:solidFill>
                <a:latin typeface="바탕" pitchFamily="18" charset="0"/>
                <a:cs typeface="바탕" pitchFamily="18" charset="0"/>
              </a:rPr>
              <a:t>안양</a:t>
            </a:r>
          </a:p>
          <a:p>
            <a:pPr>
              <a:lnSpc>
                <a:spcPts val="700"/>
              </a:lnSpc>
              <a:tabLst>
                <a:tab pos="38100" algn="l"/>
              </a:tabLst>
            </a:pPr>
            <a:r>
              <a:rPr lang="en-US" altLang="zh-CN" sz="759" dirty="0">
                <a:solidFill>
                  <a:srgbClr val="7A4D4E"/>
                </a:solidFill>
                <a:latin typeface="바탕" pitchFamily="18" charset="0"/>
                <a:cs typeface="바탕" pitchFamily="18" charset="0"/>
              </a:rPr>
              <a:t>IT단지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898900" y="6692900"/>
            <a:ext cx="3810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759" dirty="0">
                <a:solidFill>
                  <a:srgbClr val="437558"/>
                </a:solidFill>
                <a:latin typeface="바탕" pitchFamily="18" charset="0"/>
                <a:cs typeface="바탕" pitchFamily="18" charset="0"/>
              </a:rPr>
              <a:t>안양천</a:t>
            </a:r>
          </a:p>
          <a:p>
            <a:pPr>
              <a:lnSpc>
                <a:spcPts val="700"/>
              </a:lnSpc>
              <a:tabLst>
                <a:tab pos="76200" algn="l"/>
              </a:tabLst>
            </a:pPr>
            <a:r>
              <a:rPr lang="en-US" altLang="zh-CN" sz="759" dirty="0">
                <a:solidFill>
                  <a:srgbClr val="437558"/>
                </a:solidFill>
                <a:latin typeface="바탕" pitchFamily="18" charset="0"/>
                <a:cs typeface="바탕" pitchFamily="18" charset="0"/>
              </a:rPr>
              <a:t>수변산책로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746500" y="6438900"/>
            <a:ext cx="4572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759" dirty="0">
                <a:solidFill>
                  <a:srgbClr val="437558"/>
                </a:solidFill>
                <a:latin typeface="바탕" pitchFamily="18" charset="0"/>
                <a:cs typeface="바탕" pitchFamily="18" charset="0"/>
              </a:rPr>
              <a:t>호계근린공원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36900" y="8293100"/>
            <a:ext cx="3048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25400" algn="l"/>
              </a:tabLst>
            </a:pPr>
            <a:r>
              <a:rPr lang="en-US" altLang="zh-CN" sz="759" dirty="0">
                <a:solidFill>
                  <a:srgbClr val="437558"/>
                </a:solidFill>
                <a:latin typeface="바탕" pitchFamily="18" charset="0"/>
                <a:cs typeface="바탕" pitchFamily="18" charset="0"/>
              </a:rPr>
              <a:t>한얼공원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911" dirty="0">
                <a:solidFill>
                  <a:srgbClr val="00B9EF"/>
                </a:solidFill>
                <a:latin typeface="바탕" pitchFamily="18" charset="0"/>
                <a:cs typeface="바탕" pitchFamily="18" charset="0"/>
              </a:rPr>
              <a:t>산본역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714500" y="4953000"/>
            <a:ext cx="342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6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안양대학교</a:t>
            </a:r>
          </a:p>
          <a:p>
            <a:pPr>
              <a:lnSpc>
                <a:spcPts val="700"/>
              </a:lnSpc>
              <a:tabLst/>
            </a:pPr>
            <a:r>
              <a:rPr lang="en-US" altLang="zh-CN" sz="6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안양캠퍼스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01900" y="6972300"/>
            <a:ext cx="7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721" dirty="0">
                <a:solidFill>
                  <a:srgbClr val="432917"/>
                </a:solidFill>
                <a:latin typeface="Arial" pitchFamily="18" charset="0"/>
                <a:cs typeface="Arial" pitchFamily="18" charset="0"/>
              </a:rPr>
              <a:t>IC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842000" y="6096000"/>
            <a:ext cx="177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50800" algn="l"/>
              </a:tabLst>
            </a:pPr>
            <a:r>
              <a:rPr lang="en-US" altLang="zh-CN" sz="91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평촌</a:t>
            </a:r>
          </a:p>
          <a:p>
            <a:pPr>
              <a:lnSpc>
                <a:spcPts val="1000"/>
              </a:lnSpc>
              <a:tabLst>
                <a:tab pos="50800" algn="l"/>
              </a:tabLst>
            </a:pPr>
            <a:r>
              <a:rPr lang="en-US" altLang="zh-CN" dirty="0"/>
              <a:t>	</a:t>
            </a:r>
            <a:r>
              <a:rPr lang="en-US" altLang="zh-CN" sz="721" dirty="0">
                <a:solidFill>
                  <a:srgbClr val="432917"/>
                </a:solidFill>
                <a:latin typeface="Arial" pitchFamily="18" charset="0"/>
                <a:cs typeface="Arial" pitchFamily="18" charset="0"/>
              </a:rPr>
              <a:t>IC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784600" y="4902200"/>
            <a:ext cx="292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50800" algn="l"/>
                <a:tab pos="114300" algn="l"/>
                <a:tab pos="177800" algn="l"/>
                <a:tab pos="228600" algn="l"/>
              </a:tabLst>
            </a:pP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경</a:t>
            </a:r>
          </a:p>
          <a:p>
            <a:pPr>
              <a:lnSpc>
                <a:spcPts val="400"/>
              </a:lnSpc>
              <a:tabLst>
                <a:tab pos="50800" algn="l"/>
                <a:tab pos="114300" algn="l"/>
                <a:tab pos="177800" algn="l"/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수</a:t>
            </a:r>
          </a:p>
          <a:p>
            <a:pPr>
              <a:lnSpc>
                <a:spcPts val="400"/>
              </a:lnSpc>
              <a:tabLst>
                <a:tab pos="50800" algn="l"/>
                <a:tab pos="114300" algn="l"/>
                <a:tab pos="177800" algn="l"/>
                <a:tab pos="228600" algn="l"/>
              </a:tabLst>
            </a:pPr>
            <a:r>
              <a:rPr lang="en-US" altLang="zh-CN" dirty="0"/>
              <a:t>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산</a:t>
            </a:r>
          </a:p>
          <a:p>
            <a:pPr>
              <a:lnSpc>
                <a:spcPts val="400"/>
              </a:lnSpc>
              <a:tabLst>
                <a:tab pos="50800" algn="l"/>
                <a:tab pos="114300" algn="l"/>
                <a:tab pos="177800" algn="l"/>
                <a:tab pos="228600" algn="l"/>
              </a:tabLst>
            </a:pPr>
            <a:r>
              <a:rPr lang="en-US" altLang="zh-CN" dirty="0"/>
              <a:t>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업</a:t>
            </a:r>
          </a:p>
          <a:p>
            <a:pPr>
              <a:lnSpc>
                <a:spcPts val="400"/>
              </a:lnSpc>
              <a:tabLst>
                <a:tab pos="50800" algn="l"/>
                <a:tab pos="114300" algn="l"/>
                <a:tab pos="177800" algn="l"/>
                <a:tab pos="228600" algn="l"/>
              </a:tabLst>
            </a:pPr>
            <a:r>
              <a:rPr lang="en-US" altLang="zh-CN" dirty="0"/>
              <a:t>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도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076700" y="5194300"/>
            <a:ext cx="50800" cy="10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/>
            </a:pP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로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14400" y="8305800"/>
            <a:ext cx="254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수</a:t>
            </a:r>
          </a:p>
          <a:p>
            <a:pPr>
              <a:lnSpc>
                <a:spcPts val="7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원</a:t>
            </a:r>
          </a:p>
          <a:p>
            <a:pPr>
              <a:lnSpc>
                <a:spcPts val="11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광</a:t>
            </a:r>
          </a:p>
          <a:p>
            <a:pPr>
              <a:lnSpc>
                <a:spcPts val="7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명</a:t>
            </a:r>
          </a:p>
          <a:p>
            <a:pPr>
              <a:lnSpc>
                <a:spcPts val="7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고</a:t>
            </a:r>
          </a:p>
          <a:p>
            <a:pPr>
              <a:lnSpc>
                <a:spcPts val="7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속</a:t>
            </a:r>
          </a:p>
          <a:p>
            <a:pPr>
              <a:lnSpc>
                <a:spcPts val="7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도</a:t>
            </a:r>
          </a:p>
          <a:p>
            <a:pPr>
              <a:lnSpc>
                <a:spcPts val="600"/>
              </a:lnSpc>
              <a:tabLst>
                <a:tab pos="25400" algn="l"/>
                <a:tab pos="63500" algn="l"/>
                <a:tab pos="88900" algn="l"/>
                <a:tab pos="114300" algn="l"/>
                <a:tab pos="139700" algn="l"/>
                <a:tab pos="152400" algn="l"/>
                <a:tab pos="177800" algn="l"/>
              </a:tabLst>
            </a:pPr>
            <a:r>
              <a:rPr lang="en-US" altLang="zh-CN" dirty="0"/>
              <a:t>			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로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11200" y="1587500"/>
            <a:ext cx="7912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4889500" algn="l"/>
                <a:tab pos="5003800" algn="l"/>
                <a:tab pos="5156200" algn="l"/>
                <a:tab pos="5295900" algn="l"/>
              </a:tabLst>
            </a:pPr>
            <a:r>
              <a:rPr lang="en-US" altLang="zh-CN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비즈니스를</a:t>
            </a:r>
            <a:r>
              <a:rPr lang="en-US" altLang="zh-CN" sz="3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성공으로</a:t>
            </a:r>
            <a:r>
              <a:rPr lang="en-US" altLang="zh-CN" sz="3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이끄는</a:t>
            </a:r>
            <a:r>
              <a:rPr lang="en-US" altLang="zh-CN" sz="3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완벽한</a:t>
            </a:r>
            <a:r>
              <a:rPr lang="en-US" altLang="zh-CN" sz="37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795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인프라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4889500" algn="l"/>
                <a:tab pos="5003800" algn="l"/>
                <a:tab pos="5156200" algn="l"/>
                <a:tab pos="5295900" algn="l"/>
              </a:tabLst>
            </a:pPr>
            <a:r>
              <a:rPr lang="en-US" altLang="zh-CN" dirty="0"/>
              <a:t>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제2</a:t>
            </a:r>
          </a:p>
          <a:p>
            <a:pPr>
              <a:lnSpc>
                <a:spcPts val="400"/>
              </a:lnSpc>
              <a:tabLst>
                <a:tab pos="4889500" algn="l"/>
                <a:tab pos="5003800" algn="l"/>
                <a:tab pos="5156200" algn="l"/>
                <a:tab pos="5295900" algn="l"/>
              </a:tabLst>
            </a:pPr>
            <a:r>
              <a:rPr lang="en-US" altLang="zh-CN" dirty="0"/>
              <a:t>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경인</a:t>
            </a:r>
          </a:p>
          <a:p>
            <a:pPr>
              <a:lnSpc>
                <a:spcPts val="600"/>
              </a:lnSpc>
              <a:tabLst>
                <a:tab pos="4889500" algn="l"/>
                <a:tab pos="5003800" algn="l"/>
                <a:tab pos="5156200" algn="l"/>
                <a:tab pos="5295900" algn="l"/>
              </a:tabLst>
            </a:pPr>
            <a:r>
              <a:rPr lang="en-US" altLang="zh-CN" dirty="0"/>
              <a:t>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고속</a:t>
            </a:r>
          </a:p>
          <a:p>
            <a:pPr>
              <a:lnSpc>
                <a:spcPts val="600"/>
              </a:lnSpc>
              <a:tabLst>
                <a:tab pos="4889500" algn="l"/>
                <a:tab pos="5003800" algn="l"/>
                <a:tab pos="5156200" algn="l"/>
                <a:tab pos="5295900" algn="l"/>
              </a:tabLst>
            </a:pPr>
            <a:r>
              <a:rPr lang="en-US" altLang="zh-CN" dirty="0"/>
              <a:t>				</a:t>
            </a:r>
            <a:r>
              <a:rPr lang="en-US" altLang="zh-CN" sz="820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도로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321300" y="6121400"/>
            <a:ext cx="4191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6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평촌먹거리존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476500" y="72136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754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1km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384300" y="59309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754" dirty="0">
                <a:solidFill>
                  <a:srgbClr val="FFFFFF"/>
                </a:solidFill>
                <a:latin typeface="Arial" pitchFamily="18" charset="0"/>
                <a:cs typeface="Arial" pitchFamily="18" charset="0"/>
              </a:rPr>
              <a:t>3km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556500" y="6972300"/>
            <a:ext cx="1016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/>
            </a:pPr>
            <a:r>
              <a:rPr lang="en-US" altLang="zh-CN" sz="486" dirty="0">
                <a:solidFill>
                  <a:srgbClr val="005B33"/>
                </a:solidFill>
                <a:latin typeface="바탕" pitchFamily="18" charset="0"/>
                <a:cs typeface="바탕" pitchFamily="18" charset="0"/>
              </a:rPr>
              <a:t>공원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9144000" y="8229600"/>
            <a:ext cx="1016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/>
            </a:pPr>
            <a:r>
              <a:rPr lang="en-US" altLang="zh-CN" sz="486" dirty="0">
                <a:solidFill>
                  <a:srgbClr val="005B33"/>
                </a:solidFill>
                <a:latin typeface="바탕" pitchFamily="18" charset="0"/>
                <a:cs typeface="바탕" pitchFamily="18" charset="0"/>
              </a:rPr>
              <a:t>공원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6832600" y="7124700"/>
            <a:ext cx="215900" cy="6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00"/>
              </a:lnSpc>
              <a:tabLst/>
            </a:pPr>
            <a:r>
              <a:rPr lang="en-US" altLang="zh-CN" sz="486" dirty="0">
                <a:solidFill>
                  <a:srgbClr val="3C3C3B"/>
                </a:solidFill>
                <a:latin typeface="바탕" pitchFamily="18" charset="0"/>
                <a:cs typeface="바탕" pitchFamily="18" charset="0"/>
              </a:rPr>
              <a:t>공공용지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8267700" y="8343900"/>
            <a:ext cx="838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17500" algn="l"/>
              </a:tabLst>
            </a:pPr>
            <a:r>
              <a:rPr lang="en-US" altLang="zh-CN" sz="818" dirty="0">
                <a:solidFill>
                  <a:srgbClr val="422A72"/>
                </a:solidFill>
                <a:latin typeface="바탕" pitchFamily="18" charset="0"/>
                <a:cs typeface="바탕" pitchFamily="18" charset="0"/>
              </a:rPr>
              <a:t>LS엠트론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17500" algn="l"/>
              </a:tabLst>
            </a:pPr>
            <a:r>
              <a:rPr lang="en-US" altLang="zh-CN" dirty="0"/>
              <a:t>	</a:t>
            </a:r>
            <a:r>
              <a:rPr lang="en-US" altLang="zh-CN" sz="818" dirty="0">
                <a:solidFill>
                  <a:srgbClr val="422A72"/>
                </a:solidFill>
                <a:latin typeface="바탕" pitchFamily="18" charset="0"/>
                <a:cs typeface="바탕" pitchFamily="18" charset="0"/>
              </a:rPr>
              <a:t>LS산전</a:t>
            </a:r>
            <a:r>
              <a:rPr lang="en-US" altLang="zh-CN" sz="81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18" dirty="0">
                <a:solidFill>
                  <a:srgbClr val="422A72"/>
                </a:solidFill>
                <a:latin typeface="Arial" pitchFamily="18" charset="0"/>
                <a:cs typeface="Arial" pitchFamily="18" charset="0"/>
              </a:rPr>
              <a:t>R&amp;D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711200" y="9296400"/>
            <a:ext cx="136652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3340100" algn="l"/>
                <a:tab pos="5943600" algn="l"/>
              </a:tabLst>
            </a:pPr>
            <a:r>
              <a:rPr lang="en-US" altLang="zh-CN" dirty="0"/>
              <a:t>		</a:t>
            </a:r>
            <a:r>
              <a:rPr lang="en-US" altLang="zh-CN" sz="818" dirty="0">
                <a:solidFill>
                  <a:srgbClr val="422A72"/>
                </a:solidFill>
                <a:latin typeface="바탕" pitchFamily="18" charset="0"/>
                <a:cs typeface="바탕" pitchFamily="18" charset="0"/>
              </a:rPr>
              <a:t>LS산전</a:t>
            </a:r>
            <a:r>
              <a:rPr lang="en-US" altLang="zh-CN" sz="81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18" dirty="0">
                <a:solidFill>
                  <a:srgbClr val="422A72"/>
                </a:solidFill>
                <a:latin typeface="바탕" pitchFamily="18" charset="0"/>
                <a:cs typeface="바탕" pitchFamily="18" charset="0"/>
              </a:rPr>
              <a:t>본사</a:t>
            </a:r>
          </a:p>
          <a:p>
            <a:pPr>
              <a:lnSpc>
                <a:spcPts val="1000"/>
              </a:lnSpc>
              <a:tabLst>
                <a:tab pos="3340100" algn="l"/>
                <a:tab pos="5943600" algn="l"/>
              </a:tabLst>
            </a:pPr>
            <a:r>
              <a:rPr lang="en-US" altLang="zh-CN" dirty="0"/>
              <a:t>	</a:t>
            </a:r>
            <a:r>
              <a:rPr lang="en-US" altLang="zh-CN" sz="911" dirty="0">
                <a:solidFill>
                  <a:srgbClr val="295199"/>
                </a:solidFill>
                <a:latin typeface="바탕" pitchFamily="18" charset="0"/>
                <a:cs typeface="바탕" pitchFamily="18" charset="0"/>
              </a:rPr>
              <a:t>군포역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3340100" algn="l"/>
                <a:tab pos="5943600" algn="l"/>
              </a:tabLst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일러스트,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이미지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도로,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건물명,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호계동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지구단위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다소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특히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지역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개발계획,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GTX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노선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보도된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기사를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참고한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사업진행과정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관계기관의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따라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당사와는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무관합니다.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지역도는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제작된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보다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정확한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사항은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현장을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방문하여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홍보용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제작물에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표기된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내용은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건축물의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인·허가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시공</a:t>
            </a:r>
          </a:p>
          <a:p>
            <a:pPr>
              <a:lnSpc>
                <a:spcPts val="700"/>
              </a:lnSpc>
              <a:tabLst>
                <a:tab pos="3340100" algn="l"/>
                <a:tab pos="5943600" algn="l"/>
              </a:tabLst>
            </a:pP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다소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홍보물에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명기된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거리는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네이버지도의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도보거리를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측정한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것이며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반경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1.5km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이내로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금정역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힐스테이트(843세대,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2022년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준공예정),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평촌어바인퍼스트(3,850세대,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2021년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준공예정),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안양호계두산위브(855세대,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2021년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준공예정),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덕현지구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주택재개발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(2,886세대,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2023년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준공예정),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융창아파트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주변지구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재개발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(2,417세대,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준공예정)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입주예정으로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사업진행과정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관계기관의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따라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8407400" y="6578600"/>
            <a:ext cx="723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375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브랜드타운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9740900" y="2531204"/>
            <a:ext cx="4241800" cy="208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800100" algn="l"/>
              </a:tabLst>
            </a:pPr>
            <a:r>
              <a:rPr lang="en-US" altLang="zh-CN" sz="139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서울은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물론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수도권으로의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높은</a:t>
            </a:r>
            <a:r>
              <a:rPr lang="en-US" altLang="zh-CN" sz="13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39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접근성과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800100" algn="l"/>
              </a:tabLst>
            </a:pP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쾌적한</a:t>
            </a:r>
            <a:r>
              <a:rPr lang="en-US" altLang="zh-CN" sz="27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교통망</a:t>
            </a:r>
            <a:r>
              <a:rPr lang="en-US" altLang="zh-CN" sz="27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인접한</a:t>
            </a:r>
            <a:r>
              <a:rPr lang="en-US" altLang="zh-CN" sz="27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대기업까지</a:t>
            </a:r>
          </a:p>
          <a:p>
            <a:pPr>
              <a:lnSpc>
                <a:spcPts val="3400"/>
              </a:lnSpc>
              <a:tabLst>
                <a:tab pos="800100" algn="l"/>
              </a:tabLst>
            </a:pP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완벽한</a:t>
            </a:r>
            <a:r>
              <a:rPr lang="en-US" altLang="zh-CN" sz="27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비즈니스</a:t>
            </a:r>
            <a:r>
              <a:rPr lang="en-US" altLang="zh-CN" sz="279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7" dirty="0">
                <a:solidFill>
                  <a:srgbClr val="ED6C00"/>
                </a:solidFill>
                <a:latin typeface="바탕" pitchFamily="18" charset="0"/>
                <a:cs typeface="바탕" pitchFamily="18" charset="0"/>
              </a:rPr>
              <a:t>환경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800100" algn="l"/>
              </a:tabLst>
            </a:pPr>
            <a:r>
              <a:rPr lang="en-US" altLang="zh-CN" dirty="0"/>
              <a:t>	</a:t>
            </a:r>
            <a:r>
              <a:rPr lang="en-US" altLang="zh-CN" sz="1592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GTX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개통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예정의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트리플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역세권</a:t>
            </a:r>
            <a:r>
              <a:rPr lang="en-US" altLang="zh-CN" sz="103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8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(예정)</a:t>
            </a:r>
          </a:p>
          <a:p>
            <a:pPr>
              <a:lnSpc>
                <a:spcPts val="1800"/>
              </a:lnSpc>
              <a:tabLst>
                <a:tab pos="800100" algn="l"/>
              </a:tabLst>
            </a:pPr>
            <a:r>
              <a:rPr lang="en-US" altLang="zh-CN" dirty="0"/>
              <a:t>	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지하철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1,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4호선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환승역이자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GTX-C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노선이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개통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예정된</a:t>
            </a:r>
          </a:p>
          <a:p>
            <a:pPr>
              <a:lnSpc>
                <a:spcPts val="1500"/>
              </a:lnSpc>
              <a:tabLst>
                <a:tab pos="800100" algn="l"/>
              </a:tabLst>
            </a:pPr>
            <a:r>
              <a:rPr lang="en-US" altLang="zh-CN" dirty="0"/>
              <a:t>	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금정역과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약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500m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거리에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있는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트리플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역세권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0750550" y="4913763"/>
            <a:ext cx="27178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금정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SK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브랜드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타운의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희소가치</a:t>
            </a:r>
          </a:p>
          <a:p>
            <a:pPr>
              <a:lnSpc>
                <a:spcPts val="18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금정역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SK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V1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브랜드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타운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최대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스케일을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자랑하는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0750550" y="5421763"/>
            <a:ext cx="28575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랜드마크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상품으로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니즈에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맞는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다양한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평면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제공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/>
            </a:pP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주거타운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다양한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개발호재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10750550" y="6145663"/>
            <a:ext cx="2590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호계지구,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덕현지구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대규모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주거타운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개발에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따른</a:t>
            </a:r>
          </a:p>
          <a:p>
            <a:pPr>
              <a:lnSpc>
                <a:spcPts val="15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환경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개선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직주근접으로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배후수요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기대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0750550" y="6755263"/>
            <a:ext cx="22606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안양을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대표하는</a:t>
            </a:r>
            <a:r>
              <a:rPr lang="en-US" altLang="zh-CN" sz="159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2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비즈니스밸리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10750550" y="7060063"/>
            <a:ext cx="222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LS타워와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안양국제유통단지,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안양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IT단지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10750550" y="7250563"/>
            <a:ext cx="2552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대기업과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산업단지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집약으로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비즈니스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시너지</a:t>
            </a:r>
            <a:r>
              <a:rPr lang="en-US" altLang="zh-CN" sz="110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7" b="1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3E17FF-E2A3-C13B-472F-7228B1DBC338}"/>
              </a:ext>
            </a:extLst>
          </p:cNvPr>
          <p:cNvSpPr txBox="1"/>
          <p:nvPr/>
        </p:nvSpPr>
        <p:spPr>
          <a:xfrm>
            <a:off x="9780977" y="1571094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/>
              <a:t>최고의 입지로 검증된 타운 위치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13320" y="1062141"/>
            <a:ext cx="11527599" cy="20314"/>
          </a:xfrm>
          <a:custGeom>
            <a:avLst/>
            <a:gdLst>
              <a:gd name="connsiteX0" fmla="*/ 11521249 w 11527599"/>
              <a:gd name="connsiteY0" fmla="*/ 6350 h 20314"/>
              <a:gd name="connsiteX1" fmla="*/ 6350 w 11527599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7599" h="20314">
                <a:moveTo>
                  <a:pt x="1152124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633005" y="1060871"/>
            <a:ext cx="767964" cy="30468"/>
          </a:xfrm>
          <a:custGeom>
            <a:avLst/>
            <a:gdLst>
              <a:gd name="connsiteX0" fmla="*/ 760344 w 767964"/>
              <a:gd name="connsiteY0" fmla="*/ 7619 h 30468"/>
              <a:gd name="connsiteX1" fmla="*/ 7619 w 767964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4" h="30468">
                <a:moveTo>
                  <a:pt x="760344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957234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281458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597686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21910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246133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660875" y="742185"/>
            <a:ext cx="100448" cy="170875"/>
          </a:xfrm>
          <a:custGeom>
            <a:avLst/>
            <a:gdLst>
              <a:gd name="connsiteX0" fmla="*/ 73448 w 100448"/>
              <a:gd name="connsiteY0" fmla="*/ 143129 h 170875"/>
              <a:gd name="connsiteX1" fmla="*/ 73448 w 100448"/>
              <a:gd name="connsiteY1" fmla="*/ 0 h 170875"/>
              <a:gd name="connsiteX2" fmla="*/ 54013 w 100448"/>
              <a:gd name="connsiteY2" fmla="*/ 0 h 170875"/>
              <a:gd name="connsiteX3" fmla="*/ 9749 w 100448"/>
              <a:gd name="connsiteY3" fmla="*/ 21034 h 170875"/>
              <a:gd name="connsiteX4" fmla="*/ 6346 w 100448"/>
              <a:gd name="connsiteY4" fmla="*/ 21034 h 170875"/>
              <a:gd name="connsiteX5" fmla="*/ 6346 w 100448"/>
              <a:gd name="connsiteY5" fmla="*/ 36080 h 170875"/>
              <a:gd name="connsiteX6" fmla="*/ 33461 w 100448"/>
              <a:gd name="connsiteY6" fmla="*/ 36080 h 170875"/>
              <a:gd name="connsiteX7" fmla="*/ 33461 w 100448"/>
              <a:gd name="connsiteY7" fmla="*/ 143129 h 170875"/>
              <a:gd name="connsiteX8" fmla="*/ 18482 w 100448"/>
              <a:gd name="connsiteY8" fmla="*/ 155778 h 170875"/>
              <a:gd name="connsiteX9" fmla="*/ 0 w 100448"/>
              <a:gd name="connsiteY9" fmla="*/ 155778 h 170875"/>
              <a:gd name="connsiteX10" fmla="*/ 0 w 100448"/>
              <a:gd name="connsiteY10" fmla="*/ 170875 h 170875"/>
              <a:gd name="connsiteX11" fmla="*/ 100448 w 100448"/>
              <a:gd name="connsiteY11" fmla="*/ 170875 h 170875"/>
              <a:gd name="connsiteX12" fmla="*/ 100448 w 100448"/>
              <a:gd name="connsiteY12" fmla="*/ 155778 h 170875"/>
              <a:gd name="connsiteX13" fmla="*/ 88376 w 100448"/>
              <a:gd name="connsiteY13" fmla="*/ 155778 h 170875"/>
              <a:gd name="connsiteX14" fmla="*/ 73448 w 100448"/>
              <a:gd name="connsiteY14" fmla="*/ 143129 h 17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0448" h="170875">
                <a:moveTo>
                  <a:pt x="73448" y="143129"/>
                </a:moveTo>
                <a:lnTo>
                  <a:pt x="73448" y="0"/>
                </a:lnTo>
                <a:lnTo>
                  <a:pt x="54013" y="0"/>
                </a:lnTo>
                <a:cubicBezTo>
                  <a:pt x="52795" y="1966"/>
                  <a:pt x="43984" y="21034"/>
                  <a:pt x="9749" y="21034"/>
                </a:cubicBezTo>
                <a:lnTo>
                  <a:pt x="6346" y="21034"/>
                </a:lnTo>
                <a:lnTo>
                  <a:pt x="6346" y="36080"/>
                </a:lnTo>
                <a:lnTo>
                  <a:pt x="33461" y="36080"/>
                </a:lnTo>
                <a:lnTo>
                  <a:pt x="33461" y="143129"/>
                </a:lnTo>
                <a:cubicBezTo>
                  <a:pt x="33461" y="150754"/>
                  <a:pt x="29754" y="155778"/>
                  <a:pt x="18482" y="155778"/>
                </a:cubicBezTo>
                <a:lnTo>
                  <a:pt x="0" y="155778"/>
                </a:lnTo>
                <a:lnTo>
                  <a:pt x="0" y="170875"/>
                </a:lnTo>
                <a:lnTo>
                  <a:pt x="100448" y="170875"/>
                </a:lnTo>
                <a:lnTo>
                  <a:pt x="100448" y="155778"/>
                </a:lnTo>
                <a:lnTo>
                  <a:pt x="88376" y="155778"/>
                </a:lnTo>
                <a:cubicBezTo>
                  <a:pt x="77116" y="155778"/>
                  <a:pt x="73448" y="150754"/>
                  <a:pt x="73448" y="143129"/>
                </a:cubicBez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72350" y="723195"/>
            <a:ext cx="188532" cy="189867"/>
          </a:xfrm>
          <a:custGeom>
            <a:avLst/>
            <a:gdLst>
              <a:gd name="connsiteX0" fmla="*/ 163448 w 188532"/>
              <a:gd name="connsiteY0" fmla="*/ 0 h 189867"/>
              <a:gd name="connsiteX1" fmla="*/ 106071 w 188532"/>
              <a:gd name="connsiteY1" fmla="*/ 140770 h 189867"/>
              <a:gd name="connsiteX2" fmla="*/ 50522 w 188532"/>
              <a:gd name="connsiteY2" fmla="*/ 0 h 189867"/>
              <a:gd name="connsiteX3" fmla="*/ 0 w 188532"/>
              <a:gd name="connsiteY3" fmla="*/ 0 h 189867"/>
              <a:gd name="connsiteX4" fmla="*/ 78131 w 188532"/>
              <a:gd name="connsiteY4" fmla="*/ 189867 h 189867"/>
              <a:gd name="connsiteX5" fmla="*/ 109308 w 188532"/>
              <a:gd name="connsiteY5" fmla="*/ 189867 h 189867"/>
              <a:gd name="connsiteX6" fmla="*/ 188532 w 188532"/>
              <a:gd name="connsiteY6" fmla="*/ 0 h 189867"/>
              <a:gd name="connsiteX7" fmla="*/ 163448 w 188532"/>
              <a:gd name="connsiteY7" fmla="*/ 0 h 189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8532" h="189867">
                <a:moveTo>
                  <a:pt x="163448" y="0"/>
                </a:moveTo>
                <a:lnTo>
                  <a:pt x="106071" y="140770"/>
                </a:lnTo>
                <a:lnTo>
                  <a:pt x="50522" y="0"/>
                </a:lnTo>
                <a:lnTo>
                  <a:pt x="0" y="0"/>
                </a:lnTo>
                <a:lnTo>
                  <a:pt x="78131" y="189867"/>
                </a:lnTo>
                <a:lnTo>
                  <a:pt x="109308" y="189867"/>
                </a:lnTo>
                <a:lnTo>
                  <a:pt x="188532" y="0"/>
                </a:lnTo>
                <a:lnTo>
                  <a:pt x="163448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091255" y="719247"/>
            <a:ext cx="136410" cy="197783"/>
          </a:xfrm>
          <a:custGeom>
            <a:avLst/>
            <a:gdLst>
              <a:gd name="connsiteX0" fmla="*/ 84656 w 136410"/>
              <a:gd name="connsiteY0" fmla="*/ 77971 h 197783"/>
              <a:gd name="connsiteX1" fmla="*/ 55548 w 136410"/>
              <a:gd name="connsiteY1" fmla="*/ 52091 h 197783"/>
              <a:gd name="connsiteX2" fmla="*/ 77940 w 136410"/>
              <a:gd name="connsiteY2" fmla="*/ 36080 h 197783"/>
              <a:gd name="connsiteX3" fmla="*/ 92412 w 136410"/>
              <a:gd name="connsiteY3" fmla="*/ 37691 h 197783"/>
              <a:gd name="connsiteX4" fmla="*/ 99648 w 136410"/>
              <a:gd name="connsiteY4" fmla="*/ 38199 h 197783"/>
              <a:gd name="connsiteX5" fmla="*/ 124452 w 136410"/>
              <a:gd name="connsiteY5" fmla="*/ 15959 h 197783"/>
              <a:gd name="connsiteX6" fmla="*/ 126572 w 136410"/>
              <a:gd name="connsiteY6" fmla="*/ 9857 h 197783"/>
              <a:gd name="connsiteX7" fmla="*/ 75796 w 136410"/>
              <a:gd name="connsiteY7" fmla="*/ 0 h 197783"/>
              <a:gd name="connsiteX8" fmla="*/ 9038 w 136410"/>
              <a:gd name="connsiteY8" fmla="*/ 57114 h 197783"/>
              <a:gd name="connsiteX9" fmla="*/ 20843 w 136410"/>
              <a:gd name="connsiteY9" fmla="*/ 90810 h 197783"/>
              <a:gd name="connsiteX10" fmla="*/ 55548 w 136410"/>
              <a:gd name="connsiteY10" fmla="*/ 114572 h 197783"/>
              <a:gd name="connsiteX11" fmla="*/ 89975 w 136410"/>
              <a:gd name="connsiteY11" fmla="*/ 143053 h 197783"/>
              <a:gd name="connsiteX12" fmla="*/ 61946 w 136410"/>
              <a:gd name="connsiteY12" fmla="*/ 161474 h 197783"/>
              <a:gd name="connsiteX13" fmla="*/ 18152 w 136410"/>
              <a:gd name="connsiteY13" fmla="*/ 147316 h 197783"/>
              <a:gd name="connsiteX14" fmla="*/ 0 w 136410"/>
              <a:gd name="connsiteY14" fmla="*/ 181012 h 197783"/>
              <a:gd name="connsiteX15" fmla="*/ 64841 w 136410"/>
              <a:gd name="connsiteY15" fmla="*/ 197783 h 197783"/>
              <a:gd name="connsiteX16" fmla="*/ 136410 w 136410"/>
              <a:gd name="connsiteY16" fmla="*/ 138258 h 197783"/>
              <a:gd name="connsiteX17" fmla="*/ 84656 w 136410"/>
              <a:gd name="connsiteY17" fmla="*/ 77971 h 197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36410" h="197783">
                <a:moveTo>
                  <a:pt x="84656" y="77971"/>
                </a:moveTo>
                <a:cubicBezTo>
                  <a:pt x="68865" y="70423"/>
                  <a:pt x="55548" y="64397"/>
                  <a:pt x="55548" y="52091"/>
                </a:cubicBezTo>
                <a:cubicBezTo>
                  <a:pt x="55548" y="42931"/>
                  <a:pt x="62962" y="36080"/>
                  <a:pt x="77940" y="36080"/>
                </a:cubicBezTo>
                <a:cubicBezTo>
                  <a:pt x="83298" y="36080"/>
                  <a:pt x="87881" y="36575"/>
                  <a:pt x="92412" y="37691"/>
                </a:cubicBezTo>
                <a:cubicBezTo>
                  <a:pt x="94798" y="37920"/>
                  <a:pt x="97223" y="38199"/>
                  <a:pt x="99648" y="38199"/>
                </a:cubicBezTo>
                <a:cubicBezTo>
                  <a:pt x="112216" y="38199"/>
                  <a:pt x="119642" y="30701"/>
                  <a:pt x="124452" y="15959"/>
                </a:cubicBezTo>
                <a:lnTo>
                  <a:pt x="126572" y="9857"/>
                </a:lnTo>
                <a:cubicBezTo>
                  <a:pt x="124452" y="9324"/>
                  <a:pt x="103381" y="0"/>
                  <a:pt x="75796" y="0"/>
                </a:cubicBezTo>
                <a:cubicBezTo>
                  <a:pt x="32052" y="0"/>
                  <a:pt x="9038" y="27999"/>
                  <a:pt x="9038" y="57114"/>
                </a:cubicBezTo>
                <a:cubicBezTo>
                  <a:pt x="9038" y="71767"/>
                  <a:pt x="13594" y="82437"/>
                  <a:pt x="20843" y="90810"/>
                </a:cubicBezTo>
                <a:cubicBezTo>
                  <a:pt x="30185" y="101492"/>
                  <a:pt x="43312" y="108647"/>
                  <a:pt x="55548" y="114572"/>
                </a:cubicBezTo>
                <a:cubicBezTo>
                  <a:pt x="73714" y="123326"/>
                  <a:pt x="89975" y="130050"/>
                  <a:pt x="89975" y="143053"/>
                </a:cubicBezTo>
                <a:cubicBezTo>
                  <a:pt x="89975" y="154814"/>
                  <a:pt x="77940" y="161474"/>
                  <a:pt x="61946" y="161474"/>
                </a:cubicBezTo>
                <a:cubicBezTo>
                  <a:pt x="39820" y="161474"/>
                  <a:pt x="20601" y="148623"/>
                  <a:pt x="18152" y="147316"/>
                </a:cubicBezTo>
                <a:lnTo>
                  <a:pt x="0" y="181012"/>
                </a:lnTo>
                <a:cubicBezTo>
                  <a:pt x="3210" y="182902"/>
                  <a:pt x="26720" y="197783"/>
                  <a:pt x="64841" y="197783"/>
                </a:cubicBezTo>
                <a:cubicBezTo>
                  <a:pt x="105767" y="197783"/>
                  <a:pt x="136410" y="174288"/>
                  <a:pt x="136410" y="138258"/>
                </a:cubicBezTo>
                <a:cubicBezTo>
                  <a:pt x="136410" y="102444"/>
                  <a:pt x="107925" y="89097"/>
                  <a:pt x="84656" y="77971"/>
                </a:cubicBez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253655" y="723209"/>
            <a:ext cx="159945" cy="191935"/>
          </a:xfrm>
          <a:custGeom>
            <a:avLst/>
            <a:gdLst>
              <a:gd name="connsiteX0" fmla="*/ 82016 w 159945"/>
              <a:gd name="connsiteY0" fmla="*/ 90658 h 191935"/>
              <a:gd name="connsiteX1" fmla="*/ 155985 w 159945"/>
              <a:gd name="connsiteY1" fmla="*/ 0 h 191935"/>
              <a:gd name="connsiteX2" fmla="*/ 103305 w 159945"/>
              <a:gd name="connsiteY2" fmla="*/ 0 h 191935"/>
              <a:gd name="connsiteX3" fmla="*/ 44087 w 159945"/>
              <a:gd name="connsiteY3" fmla="*/ 78225 h 191935"/>
              <a:gd name="connsiteX4" fmla="*/ 43515 w 159945"/>
              <a:gd name="connsiteY4" fmla="*/ 78225 h 191935"/>
              <a:gd name="connsiteX5" fmla="*/ 43515 w 159945"/>
              <a:gd name="connsiteY5" fmla="*/ 0 h 191935"/>
              <a:gd name="connsiteX6" fmla="*/ 0 w 159945"/>
              <a:gd name="connsiteY6" fmla="*/ 0 h 191935"/>
              <a:gd name="connsiteX7" fmla="*/ 0 w 159945"/>
              <a:gd name="connsiteY7" fmla="*/ 191935 h 191935"/>
              <a:gd name="connsiteX8" fmla="*/ 2424 w 159945"/>
              <a:gd name="connsiteY8" fmla="*/ 191935 h 191935"/>
              <a:gd name="connsiteX9" fmla="*/ 43515 w 159945"/>
              <a:gd name="connsiteY9" fmla="*/ 152200 h 191935"/>
              <a:gd name="connsiteX10" fmla="*/ 43515 w 159945"/>
              <a:gd name="connsiteY10" fmla="*/ 107886 h 191935"/>
              <a:gd name="connsiteX11" fmla="*/ 44581 w 159945"/>
              <a:gd name="connsiteY11" fmla="*/ 107886 h 191935"/>
              <a:gd name="connsiteX12" fmla="*/ 104903 w 159945"/>
              <a:gd name="connsiteY12" fmla="*/ 189854 h 191935"/>
              <a:gd name="connsiteX13" fmla="*/ 159945 w 159945"/>
              <a:gd name="connsiteY13" fmla="*/ 189854 h 191935"/>
              <a:gd name="connsiteX14" fmla="*/ 82016 w 159945"/>
              <a:gd name="connsiteY14" fmla="*/ 90658 h 19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59945" h="191935">
                <a:moveTo>
                  <a:pt x="82016" y="90658"/>
                </a:moveTo>
                <a:lnTo>
                  <a:pt x="155985" y="0"/>
                </a:lnTo>
                <a:lnTo>
                  <a:pt x="103305" y="0"/>
                </a:lnTo>
                <a:lnTo>
                  <a:pt x="44087" y="78225"/>
                </a:lnTo>
                <a:lnTo>
                  <a:pt x="43515" y="78225"/>
                </a:lnTo>
                <a:lnTo>
                  <a:pt x="43515" y="0"/>
                </a:lnTo>
                <a:lnTo>
                  <a:pt x="0" y="0"/>
                </a:lnTo>
                <a:lnTo>
                  <a:pt x="0" y="191935"/>
                </a:lnTo>
                <a:lnTo>
                  <a:pt x="2424" y="191935"/>
                </a:lnTo>
                <a:cubicBezTo>
                  <a:pt x="21325" y="191935"/>
                  <a:pt x="43515" y="183409"/>
                  <a:pt x="43515" y="152200"/>
                </a:cubicBezTo>
                <a:lnTo>
                  <a:pt x="43515" y="107886"/>
                </a:lnTo>
                <a:lnTo>
                  <a:pt x="44581" y="107886"/>
                </a:lnTo>
                <a:lnTo>
                  <a:pt x="104903" y="189854"/>
                </a:lnTo>
                <a:lnTo>
                  <a:pt x="159945" y="189854"/>
                </a:lnTo>
                <a:lnTo>
                  <a:pt x="82016" y="90658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812354" y="757841"/>
            <a:ext cx="71936" cy="155220"/>
          </a:xfrm>
          <a:custGeom>
            <a:avLst/>
            <a:gdLst>
              <a:gd name="connsiteX0" fmla="*/ 37599 w 71936"/>
              <a:gd name="connsiteY0" fmla="*/ 113202 h 155220"/>
              <a:gd name="connsiteX1" fmla="*/ 54418 w 71936"/>
              <a:gd name="connsiteY1" fmla="*/ 143320 h 155220"/>
              <a:gd name="connsiteX2" fmla="*/ 68674 w 71936"/>
              <a:gd name="connsiteY2" fmla="*/ 139349 h 155220"/>
              <a:gd name="connsiteX3" fmla="*/ 71936 w 71936"/>
              <a:gd name="connsiteY3" fmla="*/ 144944 h 155220"/>
              <a:gd name="connsiteX4" fmla="*/ 46243 w 71936"/>
              <a:gd name="connsiteY4" fmla="*/ 155220 h 155220"/>
              <a:gd name="connsiteX5" fmla="*/ 26872 w 71936"/>
              <a:gd name="connsiteY5" fmla="*/ 149612 h 155220"/>
              <a:gd name="connsiteX6" fmla="*/ 16349 w 71936"/>
              <a:gd name="connsiteY6" fmla="*/ 119038 h 155220"/>
              <a:gd name="connsiteX7" fmla="*/ 16349 w 71936"/>
              <a:gd name="connsiteY7" fmla="*/ 45037 h 155220"/>
              <a:gd name="connsiteX8" fmla="*/ 0 w 71936"/>
              <a:gd name="connsiteY8" fmla="*/ 45037 h 155220"/>
              <a:gd name="connsiteX9" fmla="*/ 0 w 71936"/>
              <a:gd name="connsiteY9" fmla="*/ 31513 h 155220"/>
              <a:gd name="connsiteX10" fmla="*/ 16349 w 71936"/>
              <a:gd name="connsiteY10" fmla="*/ 31513 h 155220"/>
              <a:gd name="connsiteX11" fmla="*/ 16349 w 71936"/>
              <a:gd name="connsiteY11" fmla="*/ 0 h 155220"/>
              <a:gd name="connsiteX12" fmla="*/ 37599 w 71936"/>
              <a:gd name="connsiteY12" fmla="*/ 0 h 155220"/>
              <a:gd name="connsiteX13" fmla="*/ 37599 w 71936"/>
              <a:gd name="connsiteY13" fmla="*/ 31513 h 155220"/>
              <a:gd name="connsiteX14" fmla="*/ 62594 w 71936"/>
              <a:gd name="connsiteY14" fmla="*/ 31513 h 155220"/>
              <a:gd name="connsiteX15" fmla="*/ 62594 w 71936"/>
              <a:gd name="connsiteY15" fmla="*/ 45037 h 155220"/>
              <a:gd name="connsiteX16" fmla="*/ 37599 w 71936"/>
              <a:gd name="connsiteY16" fmla="*/ 45037 h 155220"/>
              <a:gd name="connsiteX17" fmla="*/ 37599 w 71936"/>
              <a:gd name="connsiteY17" fmla="*/ 113202 h 15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1936" h="155220">
                <a:moveTo>
                  <a:pt x="37599" y="113202"/>
                </a:moveTo>
                <a:cubicBezTo>
                  <a:pt x="37599" y="128362"/>
                  <a:pt x="37599" y="143320"/>
                  <a:pt x="54418" y="143320"/>
                </a:cubicBezTo>
                <a:cubicBezTo>
                  <a:pt x="60500" y="143320"/>
                  <a:pt x="64701" y="141214"/>
                  <a:pt x="68674" y="139349"/>
                </a:cubicBezTo>
                <a:cubicBezTo>
                  <a:pt x="69600" y="140973"/>
                  <a:pt x="70997" y="143320"/>
                  <a:pt x="71936" y="144944"/>
                </a:cubicBezTo>
                <a:cubicBezTo>
                  <a:pt x="67493" y="148673"/>
                  <a:pt x="60030" y="155220"/>
                  <a:pt x="46243" y="155220"/>
                </a:cubicBezTo>
                <a:cubicBezTo>
                  <a:pt x="37129" y="155220"/>
                  <a:pt x="30364" y="151959"/>
                  <a:pt x="26872" y="149612"/>
                </a:cubicBezTo>
                <a:cubicBezTo>
                  <a:pt x="17288" y="142850"/>
                  <a:pt x="16349" y="133272"/>
                  <a:pt x="16349" y="119038"/>
                </a:cubicBezTo>
                <a:lnTo>
                  <a:pt x="16349" y="45037"/>
                </a:lnTo>
                <a:lnTo>
                  <a:pt x="0" y="45037"/>
                </a:lnTo>
                <a:lnTo>
                  <a:pt x="0" y="31513"/>
                </a:lnTo>
                <a:lnTo>
                  <a:pt x="16349" y="31513"/>
                </a:lnTo>
                <a:lnTo>
                  <a:pt x="16349" y="0"/>
                </a:lnTo>
                <a:lnTo>
                  <a:pt x="37599" y="0"/>
                </a:lnTo>
                <a:lnTo>
                  <a:pt x="37599" y="31513"/>
                </a:lnTo>
                <a:lnTo>
                  <a:pt x="62594" y="31513"/>
                </a:lnTo>
                <a:lnTo>
                  <a:pt x="62594" y="45037"/>
                </a:lnTo>
                <a:lnTo>
                  <a:pt x="37599" y="45037"/>
                </a:lnTo>
                <a:lnTo>
                  <a:pt x="37599" y="11320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329118" y="791446"/>
            <a:ext cx="64233" cy="121613"/>
          </a:xfrm>
          <a:custGeom>
            <a:avLst/>
            <a:gdLst>
              <a:gd name="connsiteX0" fmla="*/ 21491 w 64233"/>
              <a:gd name="connsiteY0" fmla="*/ 121613 h 121613"/>
              <a:gd name="connsiteX1" fmla="*/ 0 w 64233"/>
              <a:gd name="connsiteY1" fmla="*/ 121613 h 121613"/>
              <a:gd name="connsiteX2" fmla="*/ 0 w 64233"/>
              <a:gd name="connsiteY2" fmla="*/ 2816 h 121613"/>
              <a:gd name="connsiteX3" fmla="*/ 21491 w 64233"/>
              <a:gd name="connsiteY3" fmla="*/ 2816 h 121613"/>
              <a:gd name="connsiteX4" fmla="*/ 21491 w 64233"/>
              <a:gd name="connsiteY4" fmla="*/ 19156 h 121613"/>
              <a:gd name="connsiteX5" fmla="*/ 51855 w 64233"/>
              <a:gd name="connsiteY5" fmla="*/ 0 h 121613"/>
              <a:gd name="connsiteX6" fmla="*/ 64233 w 64233"/>
              <a:gd name="connsiteY6" fmla="*/ 2816 h 121613"/>
              <a:gd name="connsiteX7" fmla="*/ 64233 w 64233"/>
              <a:gd name="connsiteY7" fmla="*/ 21947 h 121613"/>
              <a:gd name="connsiteX8" fmla="*/ 46003 w 64233"/>
              <a:gd name="connsiteY8" fmla="*/ 17050 h 121613"/>
              <a:gd name="connsiteX9" fmla="*/ 21491 w 64233"/>
              <a:gd name="connsiteY9" fmla="*/ 31285 h 121613"/>
              <a:gd name="connsiteX10" fmla="*/ 21491 w 64233"/>
              <a:gd name="connsiteY10" fmla="*/ 121613 h 121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233" h="121613">
                <a:moveTo>
                  <a:pt x="21491" y="121613"/>
                </a:moveTo>
                <a:lnTo>
                  <a:pt x="0" y="121613"/>
                </a:lnTo>
                <a:lnTo>
                  <a:pt x="0" y="2816"/>
                </a:lnTo>
                <a:lnTo>
                  <a:pt x="21491" y="2816"/>
                </a:lnTo>
                <a:lnTo>
                  <a:pt x="21491" y="19156"/>
                </a:lnTo>
                <a:cubicBezTo>
                  <a:pt x="25477" y="13549"/>
                  <a:pt x="34807" y="0"/>
                  <a:pt x="51855" y="0"/>
                </a:cubicBezTo>
                <a:cubicBezTo>
                  <a:pt x="57923" y="0"/>
                  <a:pt x="60957" y="1408"/>
                  <a:pt x="64233" y="2816"/>
                </a:cubicBezTo>
                <a:lnTo>
                  <a:pt x="64233" y="21947"/>
                </a:lnTo>
                <a:cubicBezTo>
                  <a:pt x="60500" y="20323"/>
                  <a:pt x="53950" y="17050"/>
                  <a:pt x="46003" y="17050"/>
                </a:cubicBezTo>
                <a:cubicBezTo>
                  <a:pt x="31760" y="17050"/>
                  <a:pt x="23840" y="28024"/>
                  <a:pt x="21491" y="31285"/>
                </a:cubicBezTo>
                <a:lnTo>
                  <a:pt x="21491" y="121613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023063" y="791433"/>
            <a:ext cx="165848" cy="121626"/>
          </a:xfrm>
          <a:custGeom>
            <a:avLst/>
            <a:gdLst>
              <a:gd name="connsiteX0" fmla="*/ 145005 w 165848"/>
              <a:gd name="connsiteY0" fmla="*/ 0 h 121626"/>
              <a:gd name="connsiteX1" fmla="*/ 123589 w 165848"/>
              <a:gd name="connsiteY1" fmla="*/ 94185 h 121626"/>
              <a:gd name="connsiteX2" fmla="*/ 92070 w 165848"/>
              <a:gd name="connsiteY2" fmla="*/ 0 h 121626"/>
              <a:gd name="connsiteX3" fmla="*/ 74972 w 165848"/>
              <a:gd name="connsiteY3" fmla="*/ 0 h 121626"/>
              <a:gd name="connsiteX4" fmla="*/ 44226 w 165848"/>
              <a:gd name="connsiteY4" fmla="*/ 94185 h 121626"/>
              <a:gd name="connsiteX5" fmla="*/ 21618 w 165848"/>
              <a:gd name="connsiteY5" fmla="*/ 0 h 121626"/>
              <a:gd name="connsiteX6" fmla="*/ 0 w 165848"/>
              <a:gd name="connsiteY6" fmla="*/ 0 h 121626"/>
              <a:gd name="connsiteX7" fmla="*/ 32421 w 165848"/>
              <a:gd name="connsiteY7" fmla="*/ 121626 h 121626"/>
              <a:gd name="connsiteX8" fmla="*/ 51486 w 165848"/>
              <a:gd name="connsiteY8" fmla="*/ 121626 h 121626"/>
              <a:gd name="connsiteX9" fmla="*/ 82905 w 165848"/>
              <a:gd name="connsiteY9" fmla="*/ 27885 h 121626"/>
              <a:gd name="connsiteX10" fmla="*/ 114551 w 165848"/>
              <a:gd name="connsiteY10" fmla="*/ 121626 h 121626"/>
              <a:gd name="connsiteX11" fmla="*/ 133757 w 165848"/>
              <a:gd name="connsiteY11" fmla="*/ 121626 h 121626"/>
              <a:gd name="connsiteX12" fmla="*/ 165848 w 165848"/>
              <a:gd name="connsiteY12" fmla="*/ 0 h 121626"/>
              <a:gd name="connsiteX13" fmla="*/ 145005 w 165848"/>
              <a:gd name="connsiteY13" fmla="*/ 0 h 12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65848" h="121626">
                <a:moveTo>
                  <a:pt x="145005" y="0"/>
                </a:moveTo>
                <a:lnTo>
                  <a:pt x="123589" y="94185"/>
                </a:lnTo>
                <a:lnTo>
                  <a:pt x="92070" y="0"/>
                </a:lnTo>
                <a:lnTo>
                  <a:pt x="74972" y="0"/>
                </a:lnTo>
                <a:lnTo>
                  <a:pt x="44226" y="94185"/>
                </a:lnTo>
                <a:lnTo>
                  <a:pt x="21618" y="0"/>
                </a:lnTo>
                <a:lnTo>
                  <a:pt x="0" y="0"/>
                </a:lnTo>
                <a:lnTo>
                  <a:pt x="32421" y="121626"/>
                </a:lnTo>
                <a:lnTo>
                  <a:pt x="51486" y="121626"/>
                </a:lnTo>
                <a:lnTo>
                  <a:pt x="82905" y="27885"/>
                </a:lnTo>
                <a:lnTo>
                  <a:pt x="114551" y="121626"/>
                </a:lnTo>
                <a:lnTo>
                  <a:pt x="133757" y="121626"/>
                </a:lnTo>
                <a:lnTo>
                  <a:pt x="165848" y="0"/>
                </a:lnTo>
                <a:lnTo>
                  <a:pt x="145005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530371" y="765112"/>
            <a:ext cx="46523" cy="87994"/>
          </a:xfrm>
          <a:custGeom>
            <a:avLst/>
            <a:gdLst>
              <a:gd name="connsiteX0" fmla="*/ 24969 w 46523"/>
              <a:gd name="connsiteY0" fmla="*/ 87994 h 87994"/>
              <a:gd name="connsiteX1" fmla="*/ 24969 w 46523"/>
              <a:gd name="connsiteY1" fmla="*/ 51913 h 87994"/>
              <a:gd name="connsiteX2" fmla="*/ 0 w 46523"/>
              <a:gd name="connsiteY2" fmla="*/ 51913 h 87994"/>
              <a:gd name="connsiteX3" fmla="*/ 0 w 46523"/>
              <a:gd name="connsiteY3" fmla="*/ 33035 h 87994"/>
              <a:gd name="connsiteX4" fmla="*/ 24969 w 46523"/>
              <a:gd name="connsiteY4" fmla="*/ 33035 h 87994"/>
              <a:gd name="connsiteX5" fmla="*/ 24969 w 46523"/>
              <a:gd name="connsiteY5" fmla="*/ 0 h 87994"/>
              <a:gd name="connsiteX6" fmla="*/ 46523 w 46523"/>
              <a:gd name="connsiteY6" fmla="*/ 0 h 87994"/>
              <a:gd name="connsiteX7" fmla="*/ 46523 w 46523"/>
              <a:gd name="connsiteY7" fmla="*/ 87994 h 87994"/>
              <a:gd name="connsiteX8" fmla="*/ 24969 w 46523"/>
              <a:gd name="connsiteY8" fmla="*/ 87994 h 87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23" h="87994">
                <a:moveTo>
                  <a:pt x="24969" y="87994"/>
                </a:moveTo>
                <a:lnTo>
                  <a:pt x="24969" y="51913"/>
                </a:lnTo>
                <a:lnTo>
                  <a:pt x="0" y="51913"/>
                </a:lnTo>
                <a:lnTo>
                  <a:pt x="0" y="33035"/>
                </a:lnTo>
                <a:lnTo>
                  <a:pt x="24969" y="33035"/>
                </a:lnTo>
                <a:lnTo>
                  <a:pt x="24969" y="0"/>
                </a:lnTo>
                <a:lnTo>
                  <a:pt x="46523" y="0"/>
                </a:lnTo>
                <a:lnTo>
                  <a:pt x="46523" y="87994"/>
                </a:lnTo>
                <a:lnTo>
                  <a:pt x="24969" y="87994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678656" y="801015"/>
            <a:ext cx="22531" cy="11798"/>
          </a:xfrm>
          <a:custGeom>
            <a:avLst/>
            <a:gdLst>
              <a:gd name="connsiteX0" fmla="*/ 22531 w 22531"/>
              <a:gd name="connsiteY0" fmla="*/ 0 h 11798"/>
              <a:gd name="connsiteX1" fmla="*/ 0 w 22531"/>
              <a:gd name="connsiteY1" fmla="*/ 0 h 11798"/>
              <a:gd name="connsiteX2" fmla="*/ 482 w 22531"/>
              <a:gd name="connsiteY2" fmla="*/ 6406 h 11798"/>
              <a:gd name="connsiteX3" fmla="*/ 165 w 22531"/>
              <a:gd name="connsiteY3" fmla="*/ 11798 h 11798"/>
              <a:gd name="connsiteX4" fmla="*/ 22531 w 22531"/>
              <a:gd name="connsiteY4" fmla="*/ 11798 h 11798"/>
              <a:gd name="connsiteX5" fmla="*/ 22531 w 22531"/>
              <a:gd name="connsiteY5" fmla="*/ 0 h 11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531" h="11798">
                <a:moveTo>
                  <a:pt x="22531" y="0"/>
                </a:moveTo>
                <a:lnTo>
                  <a:pt x="0" y="0"/>
                </a:lnTo>
                <a:cubicBezTo>
                  <a:pt x="317" y="2017"/>
                  <a:pt x="482" y="4211"/>
                  <a:pt x="482" y="6406"/>
                </a:cubicBezTo>
                <a:cubicBezTo>
                  <a:pt x="482" y="8258"/>
                  <a:pt x="317" y="9946"/>
                  <a:pt x="165" y="11798"/>
                </a:cubicBezTo>
                <a:lnTo>
                  <a:pt x="22531" y="11798"/>
                </a:lnTo>
                <a:lnTo>
                  <a:pt x="22531" y="0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777822" y="771847"/>
            <a:ext cx="82829" cy="131318"/>
          </a:xfrm>
          <a:custGeom>
            <a:avLst/>
            <a:gdLst>
              <a:gd name="connsiteX0" fmla="*/ 0 w 82829"/>
              <a:gd name="connsiteY0" fmla="*/ 131318 h 131318"/>
              <a:gd name="connsiteX1" fmla="*/ 25603 w 82829"/>
              <a:gd name="connsiteY1" fmla="*/ 78047 h 131318"/>
              <a:gd name="connsiteX2" fmla="*/ 46524 w 82829"/>
              <a:gd name="connsiteY2" fmla="*/ 61694 h 131318"/>
              <a:gd name="connsiteX3" fmla="*/ 61109 w 82829"/>
              <a:gd name="connsiteY3" fmla="*/ 39455 h 131318"/>
              <a:gd name="connsiteX4" fmla="*/ 42626 w 82829"/>
              <a:gd name="connsiteY4" fmla="*/ 19055 h 131318"/>
              <a:gd name="connsiteX5" fmla="*/ 22849 w 82829"/>
              <a:gd name="connsiteY5" fmla="*/ 42652 h 131318"/>
              <a:gd name="connsiteX6" fmla="*/ 2106 w 82829"/>
              <a:gd name="connsiteY6" fmla="*/ 42652 h 131318"/>
              <a:gd name="connsiteX7" fmla="*/ 42957 w 82829"/>
              <a:gd name="connsiteY7" fmla="*/ 0 h 131318"/>
              <a:gd name="connsiteX8" fmla="*/ 82334 w 82829"/>
              <a:gd name="connsiteY8" fmla="*/ 39112 h 131318"/>
              <a:gd name="connsiteX9" fmla="*/ 60627 w 82829"/>
              <a:gd name="connsiteY9" fmla="*/ 76703 h 131318"/>
              <a:gd name="connsiteX10" fmla="*/ 37282 w 82829"/>
              <a:gd name="connsiteY10" fmla="*/ 95250 h 131318"/>
              <a:gd name="connsiteX11" fmla="*/ 24474 w 82829"/>
              <a:gd name="connsiteY11" fmla="*/ 113113 h 131318"/>
              <a:gd name="connsiteX12" fmla="*/ 82663 w 82829"/>
              <a:gd name="connsiteY12" fmla="*/ 112948 h 131318"/>
              <a:gd name="connsiteX13" fmla="*/ 82829 w 82829"/>
              <a:gd name="connsiteY13" fmla="*/ 131318 h 131318"/>
              <a:gd name="connsiteX14" fmla="*/ 0 w 82829"/>
              <a:gd name="connsiteY14" fmla="*/ 131318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29" h="131318">
                <a:moveTo>
                  <a:pt x="0" y="131318"/>
                </a:moveTo>
                <a:cubicBezTo>
                  <a:pt x="0" y="114635"/>
                  <a:pt x="3084" y="95580"/>
                  <a:pt x="25603" y="78047"/>
                </a:cubicBezTo>
                <a:lnTo>
                  <a:pt x="46524" y="61694"/>
                </a:lnTo>
                <a:cubicBezTo>
                  <a:pt x="53162" y="56645"/>
                  <a:pt x="60627" y="50403"/>
                  <a:pt x="61109" y="39455"/>
                </a:cubicBezTo>
                <a:cubicBezTo>
                  <a:pt x="61427" y="29001"/>
                  <a:pt x="55105" y="19055"/>
                  <a:pt x="42626" y="19055"/>
                </a:cubicBezTo>
                <a:cubicBezTo>
                  <a:pt x="29501" y="19055"/>
                  <a:pt x="22201" y="30003"/>
                  <a:pt x="22849" y="42652"/>
                </a:cubicBezTo>
                <a:lnTo>
                  <a:pt x="2106" y="42652"/>
                </a:lnTo>
                <a:cubicBezTo>
                  <a:pt x="1130" y="22087"/>
                  <a:pt x="15880" y="0"/>
                  <a:pt x="42957" y="0"/>
                </a:cubicBezTo>
                <a:cubicBezTo>
                  <a:pt x="68395" y="0"/>
                  <a:pt x="82334" y="19220"/>
                  <a:pt x="82334" y="39112"/>
                </a:cubicBezTo>
                <a:cubicBezTo>
                  <a:pt x="82334" y="59005"/>
                  <a:pt x="70350" y="68786"/>
                  <a:pt x="60627" y="76703"/>
                </a:cubicBezTo>
                <a:lnTo>
                  <a:pt x="37282" y="95250"/>
                </a:lnTo>
                <a:cubicBezTo>
                  <a:pt x="30465" y="100642"/>
                  <a:pt x="26746" y="106706"/>
                  <a:pt x="24474" y="113113"/>
                </a:cubicBezTo>
                <a:lnTo>
                  <a:pt x="82663" y="112948"/>
                </a:lnTo>
                <a:lnTo>
                  <a:pt x="82829" y="131318"/>
                </a:lnTo>
                <a:lnTo>
                  <a:pt x="0" y="131318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869391" y="798820"/>
            <a:ext cx="97414" cy="92713"/>
          </a:xfrm>
          <a:custGeom>
            <a:avLst/>
            <a:gdLst>
              <a:gd name="connsiteX0" fmla="*/ 83146 w 97414"/>
              <a:gd name="connsiteY0" fmla="*/ 89681 h 92713"/>
              <a:gd name="connsiteX1" fmla="*/ 50243 w 97414"/>
              <a:gd name="connsiteY1" fmla="*/ 57140 h 92713"/>
              <a:gd name="connsiteX2" fmla="*/ 16692 w 97414"/>
              <a:gd name="connsiteY2" fmla="*/ 92713 h 92713"/>
              <a:gd name="connsiteX3" fmla="*/ 0 w 97414"/>
              <a:gd name="connsiteY3" fmla="*/ 77540 h 92713"/>
              <a:gd name="connsiteX4" fmla="*/ 38082 w 97414"/>
              <a:gd name="connsiteY4" fmla="*/ 23939 h 92713"/>
              <a:gd name="connsiteX5" fmla="*/ 38082 w 97414"/>
              <a:gd name="connsiteY5" fmla="*/ 19727 h 92713"/>
              <a:gd name="connsiteX6" fmla="*/ 8416 w 97414"/>
              <a:gd name="connsiteY6" fmla="*/ 19727 h 92713"/>
              <a:gd name="connsiteX7" fmla="*/ 8416 w 97414"/>
              <a:gd name="connsiteY7" fmla="*/ 0 h 92713"/>
              <a:gd name="connsiteX8" fmla="*/ 91410 w 97414"/>
              <a:gd name="connsiteY8" fmla="*/ 0 h 92713"/>
              <a:gd name="connsiteX9" fmla="*/ 91410 w 97414"/>
              <a:gd name="connsiteY9" fmla="*/ 19727 h 92713"/>
              <a:gd name="connsiteX10" fmla="*/ 61909 w 97414"/>
              <a:gd name="connsiteY10" fmla="*/ 19727 h 92713"/>
              <a:gd name="connsiteX11" fmla="*/ 61909 w 97414"/>
              <a:gd name="connsiteY11" fmla="*/ 23939 h 92713"/>
              <a:gd name="connsiteX12" fmla="*/ 97414 w 97414"/>
              <a:gd name="connsiteY12" fmla="*/ 73670 h 92713"/>
              <a:gd name="connsiteX13" fmla="*/ 83146 w 97414"/>
              <a:gd name="connsiteY13" fmla="*/ 89681 h 92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7414" h="92713">
                <a:moveTo>
                  <a:pt x="83146" y="89681"/>
                </a:moveTo>
                <a:cubicBezTo>
                  <a:pt x="73575" y="83947"/>
                  <a:pt x="58990" y="72998"/>
                  <a:pt x="50243" y="57140"/>
                </a:cubicBezTo>
                <a:cubicBezTo>
                  <a:pt x="45546" y="70626"/>
                  <a:pt x="29654" y="86649"/>
                  <a:pt x="16692" y="92713"/>
                </a:cubicBezTo>
                <a:lnTo>
                  <a:pt x="0" y="77540"/>
                </a:lnTo>
                <a:cubicBezTo>
                  <a:pt x="21555" y="68609"/>
                  <a:pt x="38082" y="50911"/>
                  <a:pt x="38082" y="23939"/>
                </a:cubicBezTo>
                <a:lnTo>
                  <a:pt x="38082" y="19727"/>
                </a:lnTo>
                <a:lnTo>
                  <a:pt x="8416" y="19727"/>
                </a:lnTo>
                <a:lnTo>
                  <a:pt x="8416" y="0"/>
                </a:lnTo>
                <a:lnTo>
                  <a:pt x="91410" y="0"/>
                </a:lnTo>
                <a:lnTo>
                  <a:pt x="91410" y="19727"/>
                </a:lnTo>
                <a:lnTo>
                  <a:pt x="61909" y="19727"/>
                </a:lnTo>
                <a:lnTo>
                  <a:pt x="61909" y="23939"/>
                </a:lnTo>
                <a:cubicBezTo>
                  <a:pt x="61909" y="49223"/>
                  <a:pt x="80709" y="64054"/>
                  <a:pt x="97414" y="73670"/>
                </a:cubicBezTo>
                <a:lnTo>
                  <a:pt x="83146" y="89681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895643" y="768817"/>
            <a:ext cx="47488" cy="18547"/>
          </a:xfrm>
          <a:custGeom>
            <a:avLst/>
            <a:gdLst>
              <a:gd name="connsiteX0" fmla="*/ 0 w 47488"/>
              <a:gd name="connsiteY0" fmla="*/ 9273 h 18547"/>
              <a:gd name="connsiteX1" fmla="*/ 47488 w 47488"/>
              <a:gd name="connsiteY1" fmla="*/ 9273 h 1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88" h="18547">
                <a:moveTo>
                  <a:pt x="0" y="9273"/>
                </a:moveTo>
                <a:lnTo>
                  <a:pt x="47488" y="9273"/>
                </a:lnTo>
              </a:path>
            </a:pathLst>
          </a:custGeom>
          <a:ln w="25400">
            <a:solidFill>
              <a:srgbClr val="89898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976695" y="765112"/>
            <a:ext cx="41168" cy="148331"/>
          </a:xfrm>
          <a:custGeom>
            <a:avLst/>
            <a:gdLst>
              <a:gd name="connsiteX0" fmla="*/ 21555 w 41168"/>
              <a:gd name="connsiteY0" fmla="*/ 78555 h 148331"/>
              <a:gd name="connsiteX1" fmla="*/ 21555 w 41168"/>
              <a:gd name="connsiteY1" fmla="*/ 148331 h 148331"/>
              <a:gd name="connsiteX2" fmla="*/ 0 w 41168"/>
              <a:gd name="connsiteY2" fmla="*/ 148331 h 148331"/>
              <a:gd name="connsiteX3" fmla="*/ 0 w 41168"/>
              <a:gd name="connsiteY3" fmla="*/ 0 h 148331"/>
              <a:gd name="connsiteX4" fmla="*/ 21555 w 41168"/>
              <a:gd name="connsiteY4" fmla="*/ 0 h 148331"/>
              <a:gd name="connsiteX5" fmla="*/ 21555 w 41168"/>
              <a:gd name="connsiteY5" fmla="*/ 57647 h 148331"/>
              <a:gd name="connsiteX6" fmla="*/ 41168 w 41168"/>
              <a:gd name="connsiteY6" fmla="*/ 57647 h 148331"/>
              <a:gd name="connsiteX7" fmla="*/ 41168 w 41168"/>
              <a:gd name="connsiteY7" fmla="*/ 78555 h 148331"/>
              <a:gd name="connsiteX8" fmla="*/ 21555 w 41168"/>
              <a:gd name="connsiteY8" fmla="*/ 78555 h 148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68" h="148331">
                <a:moveTo>
                  <a:pt x="21555" y="78555"/>
                </a:moveTo>
                <a:lnTo>
                  <a:pt x="21555" y="148331"/>
                </a:lnTo>
                <a:lnTo>
                  <a:pt x="0" y="148331"/>
                </a:lnTo>
                <a:lnTo>
                  <a:pt x="0" y="0"/>
                </a:lnTo>
                <a:lnTo>
                  <a:pt x="21555" y="0"/>
                </a:lnTo>
                <a:lnTo>
                  <a:pt x="21555" y="57647"/>
                </a:lnTo>
                <a:lnTo>
                  <a:pt x="41168" y="57647"/>
                </a:lnTo>
                <a:lnTo>
                  <a:pt x="41168" y="78555"/>
                </a:lnTo>
                <a:lnTo>
                  <a:pt x="21555" y="78555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9668" y="13"/>
            <a:ext cx="13673677" cy="251726"/>
          </a:xfrm>
          <a:custGeom>
            <a:avLst/>
            <a:gdLst>
              <a:gd name="connsiteX0" fmla="*/ 0 w 13673677"/>
              <a:gd name="connsiteY0" fmla="*/ 251726 h 251726"/>
              <a:gd name="connsiteX1" fmla="*/ 13673677 w 13673677"/>
              <a:gd name="connsiteY1" fmla="*/ 251726 h 251726"/>
              <a:gd name="connsiteX2" fmla="*/ 13673677 w 13673677"/>
              <a:gd name="connsiteY2" fmla="*/ 0 h 251726"/>
              <a:gd name="connsiteX3" fmla="*/ 0 w 13673677"/>
              <a:gd name="connsiteY3" fmla="*/ 0 h 251726"/>
              <a:gd name="connsiteX4" fmla="*/ 0 w 13673677"/>
              <a:gd name="connsiteY4" fmla="*/ 251726 h 251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251726">
                <a:moveTo>
                  <a:pt x="0" y="251726"/>
                </a:moveTo>
                <a:lnTo>
                  <a:pt x="13673677" y="251726"/>
                </a:lnTo>
                <a:lnTo>
                  <a:pt x="13673677" y="0"/>
                </a:lnTo>
                <a:lnTo>
                  <a:pt x="0" y="0"/>
                </a:lnTo>
                <a:lnTo>
                  <a:pt x="0" y="25172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9668" y="0"/>
            <a:ext cx="13673677" cy="431546"/>
          </a:xfrm>
          <a:custGeom>
            <a:avLst/>
            <a:gdLst>
              <a:gd name="connsiteX0" fmla="*/ 0 w 13673677"/>
              <a:gd name="connsiteY0" fmla="*/ 431546 h 431546"/>
              <a:gd name="connsiteX1" fmla="*/ 13673677 w 13673677"/>
              <a:gd name="connsiteY1" fmla="*/ 431546 h 431546"/>
              <a:gd name="connsiteX2" fmla="*/ 13673677 w 13673677"/>
              <a:gd name="connsiteY2" fmla="*/ 0 h 431546"/>
              <a:gd name="connsiteX3" fmla="*/ 0 w 13673677"/>
              <a:gd name="connsiteY3" fmla="*/ 0 h 431546"/>
              <a:gd name="connsiteX4" fmla="*/ 0 w 13673677"/>
              <a:gd name="connsiteY4" fmla="*/ 431546 h 431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431546">
                <a:moveTo>
                  <a:pt x="0" y="431546"/>
                </a:moveTo>
                <a:lnTo>
                  <a:pt x="13673677" y="431546"/>
                </a:lnTo>
                <a:lnTo>
                  <a:pt x="13673677" y="0"/>
                </a:lnTo>
                <a:lnTo>
                  <a:pt x="0" y="0"/>
                </a:lnTo>
                <a:lnTo>
                  <a:pt x="0" y="43154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0900" y="762000"/>
            <a:ext cx="444500" cy="1651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3800" y="774700"/>
            <a:ext cx="127000" cy="1397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85900" y="774700"/>
            <a:ext cx="127000" cy="1397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228" y="2374106"/>
            <a:ext cx="13690600" cy="80772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10553700"/>
            <a:ext cx="13690600" cy="127000"/>
          </a:xfrm>
          <a:prstGeom prst="rect">
            <a:avLst/>
          </a:prstGeom>
          <a:noFill/>
        </p:spPr>
      </p:pic>
      <p:graphicFrame>
        <p:nvGraphicFramePr>
          <p:cNvPr id="29" name="表格 4"/>
          <p:cNvGraphicFramePr>
            <a:graphicFrameLocks noGrp="1"/>
          </p:cNvGraphicFramePr>
          <p:nvPr/>
        </p:nvGraphicFramePr>
        <p:xfrm>
          <a:off x="11005884" y="2923090"/>
          <a:ext cx="3387465" cy="6846570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지하1층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B5B6B6"/>
                      </a:solidFill>
                      <a:prstDash val="soli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전용면적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총면적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6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공장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177.91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369.85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184.72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384.01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157.29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327.00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6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157.29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327.00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157.29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327.00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761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상가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157.29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327.00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184.72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384.01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234.44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487.37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762">
                <a:tc rowSpan="21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공장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B109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196.28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408.04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213.08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442.97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181.70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377.74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188.28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391.42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170.06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353.54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170.06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353.54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206.50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429.30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176.13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366.16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170.06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353.54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149.71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311.23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B119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82.68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171.88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93.91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195.23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100.62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209.18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215.30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447.56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287.43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287.43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476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190.61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396.26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4761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60.51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125.80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61.81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128.50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50.08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104.11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247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B5B6B6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B129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106.75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221.92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19097" y="3657874"/>
            <a:ext cx="375103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54(112)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436,330</a:t>
            </a:r>
          </a:p>
        </p:txBody>
      </p:sp>
      <p:sp>
        <p:nvSpPr>
          <p:cNvPr id="50" name="TextBox 1"/>
          <p:cNvSpPr txBox="1"/>
          <p:nvPr/>
        </p:nvSpPr>
        <p:spPr>
          <a:xfrm>
            <a:off x="2044700" y="8013700"/>
            <a:ext cx="876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6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로비</a:t>
            </a:r>
            <a:r>
              <a:rPr lang="en-US" altLang="zh-CN" sz="111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6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111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6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휴게공간</a:t>
            </a:r>
          </a:p>
        </p:txBody>
      </p:sp>
      <p:sp>
        <p:nvSpPr>
          <p:cNvPr id="51" name="TextBox 1"/>
          <p:cNvSpPr txBox="1"/>
          <p:nvPr/>
        </p:nvSpPr>
        <p:spPr>
          <a:xfrm>
            <a:off x="2146300" y="7556500"/>
            <a:ext cx="406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6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MDF실</a:t>
            </a:r>
          </a:p>
        </p:txBody>
      </p:sp>
      <p:sp>
        <p:nvSpPr>
          <p:cNvPr id="52" name="TextBox 1"/>
          <p:cNvSpPr txBox="1"/>
          <p:nvPr/>
        </p:nvSpPr>
        <p:spPr>
          <a:xfrm>
            <a:off x="9753600" y="7340600"/>
            <a:ext cx="1082675" cy="52065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52400" algn="l"/>
              </a:tabLst>
            </a:pPr>
            <a:r>
              <a:rPr lang="en-US" altLang="zh-CN" sz="1116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샤워실/탈의실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>
                <a:tab pos="152400" algn="l"/>
              </a:tabLst>
            </a:pPr>
            <a:r>
              <a:rPr lang="ko-KR" altLang="en-US" sz="1116" dirty="0">
                <a:solidFill>
                  <a:srgbClr val="FFFFFF"/>
                </a:solidFill>
                <a:latin typeface="바탕" pitchFamily="18" charset="0"/>
              </a:rPr>
              <a:t>용</a:t>
            </a:r>
            <a:r>
              <a:rPr lang="en-US" altLang="zh-CN" sz="1116" dirty="0" err="1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역휴게실</a:t>
            </a:r>
            <a:endParaRPr lang="en-US" altLang="zh-CN" sz="1116" dirty="0">
              <a:solidFill>
                <a:srgbClr val="FFFFFF"/>
              </a:solidFill>
              <a:latin typeface="바탕" pitchFamily="18" charset="0"/>
              <a:cs typeface="바탕" pitchFamily="18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3835400" y="32639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빗물저류조</a:t>
            </a:r>
            <a:r>
              <a:rPr lang="en-US" altLang="zh-CN" sz="111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6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점검층</a:t>
            </a:r>
          </a:p>
        </p:txBody>
      </p:sp>
      <p:sp>
        <p:nvSpPr>
          <p:cNvPr id="54" name="TextBox 1"/>
          <p:cNvSpPr txBox="1"/>
          <p:nvPr/>
        </p:nvSpPr>
        <p:spPr>
          <a:xfrm>
            <a:off x="723900" y="10109200"/>
            <a:ext cx="7861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내용은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사실과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인ㆍ허가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시행사,시공사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제반사유에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의하여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평면도는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계약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현장에서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</a:p>
          <a:p>
            <a:pPr>
              <a:lnSpc>
                <a:spcPts val="7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기둥의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크기는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호실별로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상이하며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측벽에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조망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간섭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발생할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모형도를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인·허가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실시공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</a:p>
        </p:txBody>
      </p:sp>
      <p:sp>
        <p:nvSpPr>
          <p:cNvPr id="55" name="TextBox 1"/>
          <p:cNvSpPr txBox="1"/>
          <p:nvPr/>
        </p:nvSpPr>
        <p:spPr>
          <a:xfrm>
            <a:off x="711200" y="1562100"/>
            <a:ext cx="2362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/>
            </a:pP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4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Plan</a:t>
            </a:r>
          </a:p>
        </p:txBody>
      </p:sp>
      <p:sp>
        <p:nvSpPr>
          <p:cNvPr id="56" name="TextBox 1"/>
          <p:cNvSpPr txBox="1"/>
          <p:nvPr/>
        </p:nvSpPr>
        <p:spPr>
          <a:xfrm>
            <a:off x="1384300" y="2641600"/>
            <a:ext cx="10160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600"/>
              </a:lnSpc>
              <a:tabLst/>
            </a:pPr>
            <a:r>
              <a:rPr lang="en-US" altLang="zh-CN" sz="6797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B1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E257AF-ECA2-48F0-8A0C-8C55D99ECC7A}"/>
              </a:ext>
            </a:extLst>
          </p:cNvPr>
          <p:cNvSpPr txBox="1"/>
          <p:nvPr/>
        </p:nvSpPr>
        <p:spPr>
          <a:xfrm>
            <a:off x="4019097" y="4239107"/>
            <a:ext cx="375103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56(116)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476,270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A23B764-DEC9-4E2D-8CD0-E382998F95FC}"/>
              </a:ext>
            </a:extLst>
          </p:cNvPr>
          <p:cNvSpPr txBox="1"/>
          <p:nvPr/>
        </p:nvSpPr>
        <p:spPr>
          <a:xfrm>
            <a:off x="4019097" y="478522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48(99)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405,560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9E1EB1-6F16-47DB-8352-59679D6BA3AE}"/>
              </a:ext>
            </a:extLst>
          </p:cNvPr>
          <p:cNvSpPr txBox="1"/>
          <p:nvPr/>
        </p:nvSpPr>
        <p:spPr>
          <a:xfrm>
            <a:off x="4019097" y="5335771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48(99)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405,560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524253-D931-4342-9421-D9320A72996A}"/>
              </a:ext>
            </a:extLst>
          </p:cNvPr>
          <p:cNvSpPr txBox="1"/>
          <p:nvPr/>
        </p:nvSpPr>
        <p:spPr>
          <a:xfrm>
            <a:off x="4019097" y="586282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48(99)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405,560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80452A-7233-4F26-BBA9-3F2AB04B00B4}"/>
              </a:ext>
            </a:extLst>
          </p:cNvPr>
          <p:cNvSpPr txBox="1"/>
          <p:nvPr/>
        </p:nvSpPr>
        <p:spPr>
          <a:xfrm>
            <a:off x="4018656" y="6384229"/>
            <a:ext cx="375103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59(123)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3,750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462,870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E8F3A95-7F9B-45CC-AE5B-D5480CDB6D29}"/>
              </a:ext>
            </a:extLst>
          </p:cNvPr>
          <p:cNvSpPr txBox="1"/>
          <p:nvPr/>
        </p:nvSpPr>
        <p:spPr>
          <a:xfrm>
            <a:off x="4018656" y="6961214"/>
            <a:ext cx="375103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64(134)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535,990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3DFC617-8726-45E4-A6E0-9B454924C780}"/>
              </a:ext>
            </a:extLst>
          </p:cNvPr>
          <p:cNvSpPr txBox="1"/>
          <p:nvPr/>
        </p:nvSpPr>
        <p:spPr>
          <a:xfrm>
            <a:off x="4018656" y="7651644"/>
            <a:ext cx="375103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55(114)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468,490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FD1EA3A-7FF2-40C9-9E78-48E25C7004B2}"/>
              </a:ext>
            </a:extLst>
          </p:cNvPr>
          <p:cNvSpPr txBox="1"/>
          <p:nvPr/>
        </p:nvSpPr>
        <p:spPr>
          <a:xfrm>
            <a:off x="3713175" y="8662767"/>
            <a:ext cx="375104" cy="5591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B109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59(123)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3,756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463,590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9F6DC1-7808-430F-B456-15B7C97261FD}"/>
              </a:ext>
            </a:extLst>
          </p:cNvPr>
          <p:cNvSpPr txBox="1"/>
          <p:nvPr/>
        </p:nvSpPr>
        <p:spPr>
          <a:xfrm>
            <a:off x="4292119" y="8662767"/>
            <a:ext cx="375104" cy="5591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64(134)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4,000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latin typeface="Arial" pitchFamily="18" charset="0"/>
                <a:cs typeface="Arial" pitchFamily="18" charset="0"/>
              </a:rPr>
              <a:t>535,990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91B936-D34B-41C9-8ACA-887F5987443E}"/>
              </a:ext>
            </a:extLst>
          </p:cNvPr>
          <p:cNvSpPr txBox="1"/>
          <p:nvPr/>
        </p:nvSpPr>
        <p:spPr>
          <a:xfrm>
            <a:off x="6649562" y="866276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51(107)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417,090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498CCF-F86E-4230-B5D1-6BA92DB94CEF}"/>
              </a:ext>
            </a:extLst>
          </p:cNvPr>
          <p:cNvSpPr txBox="1"/>
          <p:nvPr/>
        </p:nvSpPr>
        <p:spPr>
          <a:xfrm>
            <a:off x="7219710" y="866276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62(130)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506,470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29ABA8-8AD3-4D6B-A0C5-ECA68D776737}"/>
              </a:ext>
            </a:extLst>
          </p:cNvPr>
          <p:cNvSpPr txBox="1"/>
          <p:nvPr/>
        </p:nvSpPr>
        <p:spPr>
          <a:xfrm>
            <a:off x="7815222" y="866276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53(110)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431,980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7E8C1C0-62C3-4624-9B21-102624458D1A}"/>
              </a:ext>
            </a:extLst>
          </p:cNvPr>
          <p:cNvSpPr txBox="1"/>
          <p:nvPr/>
        </p:nvSpPr>
        <p:spPr>
          <a:xfrm>
            <a:off x="8355712" y="866276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51(107)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417,090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7882D5-2522-4F2F-80E6-E584247D1A47}"/>
              </a:ext>
            </a:extLst>
          </p:cNvPr>
          <p:cNvSpPr txBox="1"/>
          <p:nvPr/>
        </p:nvSpPr>
        <p:spPr>
          <a:xfrm>
            <a:off x="8827724" y="8630311"/>
            <a:ext cx="375103" cy="559127"/>
          </a:xfrm>
          <a:prstGeom prst="rect">
            <a:avLst/>
          </a:prstGeom>
          <a:solidFill>
            <a:srgbClr val="FF0000"/>
          </a:solidFill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chemeClr val="bg1"/>
                </a:solidFill>
                <a:latin typeface="Arial" pitchFamily="18" charset="0"/>
                <a:cs typeface="Arial" pitchFamily="18" charset="0"/>
              </a:rPr>
              <a:t>45(94)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chemeClr val="bg1"/>
                </a:solidFill>
                <a:latin typeface="Arial" pitchFamily="18" charset="0"/>
                <a:cs typeface="Arial" pitchFamily="18" charset="0"/>
              </a:rPr>
              <a:t>3,900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chemeClr val="bg1"/>
                </a:solidFill>
                <a:latin typeface="Arial" pitchFamily="18" charset="0"/>
                <a:cs typeface="Arial" pitchFamily="18" charset="0"/>
              </a:rPr>
              <a:t>367,170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8D3F9B-D4DF-4DCF-92EC-A0F23ADAEF55}"/>
              </a:ext>
            </a:extLst>
          </p:cNvPr>
          <p:cNvSpPr txBox="1"/>
          <p:nvPr/>
        </p:nvSpPr>
        <p:spPr>
          <a:xfrm>
            <a:off x="7815222" y="7738496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25(52)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223,570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F3A5D81-AEBB-40DC-87F1-E4E8E4D73EBC}"/>
              </a:ext>
            </a:extLst>
          </p:cNvPr>
          <p:cNvSpPr txBox="1"/>
          <p:nvPr/>
        </p:nvSpPr>
        <p:spPr>
          <a:xfrm>
            <a:off x="8355712" y="7743722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28(59)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253,950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2CB094-77F1-4B04-9ED2-9EC712809F5C}"/>
              </a:ext>
            </a:extLst>
          </p:cNvPr>
          <p:cNvSpPr txBox="1"/>
          <p:nvPr/>
        </p:nvSpPr>
        <p:spPr>
          <a:xfrm>
            <a:off x="8858696" y="7738496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30(63)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272,090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885CA76-CBEE-46E9-BF3D-FF080FC53838}"/>
              </a:ext>
            </a:extLst>
          </p:cNvPr>
          <p:cNvSpPr txBox="1"/>
          <p:nvPr/>
        </p:nvSpPr>
        <p:spPr>
          <a:xfrm>
            <a:off x="5858542" y="6546031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65(135)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810,000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7EFC136-F83F-4AD1-969C-E31C4E9975EC}"/>
              </a:ext>
            </a:extLst>
          </p:cNvPr>
          <p:cNvSpPr txBox="1"/>
          <p:nvPr/>
        </p:nvSpPr>
        <p:spPr>
          <a:xfrm>
            <a:off x="5858542" y="586541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42(87)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522,000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E87B85-4901-4B78-A871-535C932DA527}"/>
              </a:ext>
            </a:extLst>
          </p:cNvPr>
          <p:cNvSpPr txBox="1"/>
          <p:nvPr/>
        </p:nvSpPr>
        <p:spPr>
          <a:xfrm>
            <a:off x="5858542" y="5337228"/>
            <a:ext cx="375103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42(87)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522,000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FC8B65-18E0-4CEE-A86F-875895CDA3F4}"/>
              </a:ext>
            </a:extLst>
          </p:cNvPr>
          <p:cNvSpPr txBox="1"/>
          <p:nvPr/>
        </p:nvSpPr>
        <p:spPr>
          <a:xfrm>
            <a:off x="5751141" y="4683416"/>
            <a:ext cx="589906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B125(</a:t>
            </a:r>
            <a:r>
              <a:rPr lang="ko-KR" altLang="en-US" sz="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현</a:t>
            </a:r>
            <a:r>
              <a:rPr lang="en-US" altLang="ko-KR" sz="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122)</a:t>
            </a:r>
            <a:endParaRPr lang="en-US" altLang="zh-CN" sz="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18" charset="0"/>
              <a:cs typeface="Arial" pitchFamily="18" charset="0"/>
            </a:endParaRP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58(120)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  <a:p>
            <a:pPr algn="ctr">
              <a:lnSpc>
                <a:spcPts val="1000"/>
              </a:lnSpc>
              <a:tabLst/>
            </a:pPr>
            <a:r>
              <a:rPr lang="en-US" altLang="zh-CN" sz="80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720,000</a:t>
            </a:r>
            <a:endParaRPr lang="en-US" altLang="zh-CN" sz="800" dirty="0">
              <a:solidFill>
                <a:srgbClr val="000000"/>
              </a:solidFill>
              <a:latin typeface="Arial" pitchFamily="18" charset="0"/>
              <a:cs typeface="Arial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7FDF6B-D7D6-49FE-86D8-FA6C63DAFF42}"/>
              </a:ext>
            </a:extLst>
          </p:cNvPr>
          <p:cNvSpPr txBox="1"/>
          <p:nvPr/>
        </p:nvSpPr>
        <p:spPr>
          <a:xfrm>
            <a:off x="6666093" y="368870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18(38)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163,630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7411E36-D833-4698-9C56-45E357C8215E}"/>
              </a:ext>
            </a:extLst>
          </p:cNvPr>
          <p:cNvSpPr txBox="1"/>
          <p:nvPr/>
        </p:nvSpPr>
        <p:spPr>
          <a:xfrm>
            <a:off x="7137166" y="368870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19(39)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167,150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14F0FFB-7739-409C-A45B-EC4DDB24B203}"/>
              </a:ext>
            </a:extLst>
          </p:cNvPr>
          <p:cNvSpPr txBox="1"/>
          <p:nvPr/>
        </p:nvSpPr>
        <p:spPr>
          <a:xfrm>
            <a:off x="7594814" y="368870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135,420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6A54572-0223-40E2-A38A-F58534B04F2F}"/>
              </a:ext>
            </a:extLst>
          </p:cNvPr>
          <p:cNvSpPr txBox="1"/>
          <p:nvPr/>
        </p:nvSpPr>
        <p:spPr>
          <a:xfrm>
            <a:off x="8167641" y="3688699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B129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32(67)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4,200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281,950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69F6DC1-7808-430F-B456-15B7C97261FD}"/>
              </a:ext>
            </a:extLst>
          </p:cNvPr>
          <p:cNvSpPr txBox="1"/>
          <p:nvPr/>
        </p:nvSpPr>
        <p:spPr>
          <a:xfrm>
            <a:off x="4941203" y="8662767"/>
            <a:ext cx="375104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55(114)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457,070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9F6DC1-7808-430F-B456-15B7C97261FD}"/>
              </a:ext>
            </a:extLst>
          </p:cNvPr>
          <p:cNvSpPr txBox="1"/>
          <p:nvPr/>
        </p:nvSpPr>
        <p:spPr>
          <a:xfrm>
            <a:off x="5536715" y="8662767"/>
            <a:ext cx="375104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57(118)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473,620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9F6DC1-7808-430F-B456-15B7C97261FD}"/>
              </a:ext>
            </a:extLst>
          </p:cNvPr>
          <p:cNvSpPr txBox="1"/>
          <p:nvPr/>
        </p:nvSpPr>
        <p:spPr>
          <a:xfrm>
            <a:off x="6120132" y="8639482"/>
            <a:ext cx="375104" cy="559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B113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51(107)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4,100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438,480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CFBCF10-DFFB-F2BD-2D30-7E24B6D1C4D1}"/>
              </a:ext>
            </a:extLst>
          </p:cNvPr>
          <p:cNvSpPr/>
          <p:nvPr/>
        </p:nvSpPr>
        <p:spPr>
          <a:xfrm>
            <a:off x="5316307" y="5269706"/>
            <a:ext cx="1349786" cy="2077243"/>
          </a:xfrm>
          <a:prstGeom prst="rect">
            <a:avLst/>
          </a:prstGeom>
          <a:noFill/>
          <a:ln w="5715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E5CAA6F-A6E8-276E-E6DC-D263998B03EF}"/>
              </a:ext>
            </a:extLst>
          </p:cNvPr>
          <p:cNvSpPr/>
          <p:nvPr/>
        </p:nvSpPr>
        <p:spPr>
          <a:xfrm>
            <a:off x="5316307" y="4430872"/>
            <a:ext cx="1349786" cy="8197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CD81E3B-42F4-6285-19BD-992635BA3647}"/>
              </a:ext>
            </a:extLst>
          </p:cNvPr>
          <p:cNvSpPr/>
          <p:nvPr/>
        </p:nvSpPr>
        <p:spPr>
          <a:xfrm>
            <a:off x="6802184" y="5440690"/>
            <a:ext cx="555850" cy="17322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0070C0"/>
                </a:solidFill>
                <a:highlight>
                  <a:srgbClr val="C0C0C0"/>
                </a:highlight>
              </a:rPr>
              <a:t>구내식당</a:t>
            </a:r>
            <a:endParaRPr lang="en-US" altLang="ko-KR" sz="1600" dirty="0">
              <a:solidFill>
                <a:srgbClr val="0070C0"/>
              </a:solidFill>
              <a:highlight>
                <a:srgbClr val="C0C0C0"/>
              </a:highlight>
            </a:endParaRPr>
          </a:p>
          <a:p>
            <a:pPr algn="ctr"/>
            <a:r>
              <a:rPr lang="ko-KR" altLang="en-US" sz="1600" dirty="0">
                <a:solidFill>
                  <a:srgbClr val="0070C0"/>
                </a:solidFill>
                <a:highlight>
                  <a:srgbClr val="C0C0C0"/>
                </a:highlight>
              </a:rPr>
              <a:t>확정</a:t>
            </a: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EF95E27B-8EEE-FBB8-DACC-06F81BB9BAE5}"/>
              </a:ext>
            </a:extLst>
          </p:cNvPr>
          <p:cNvSpPr/>
          <p:nvPr/>
        </p:nvSpPr>
        <p:spPr>
          <a:xfrm>
            <a:off x="6387605" y="4725589"/>
            <a:ext cx="1802721" cy="62031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rgbClr val="002060"/>
                </a:solidFill>
                <a:highlight>
                  <a:srgbClr val="FFFF00"/>
                </a:highlight>
              </a:rPr>
              <a:t>임대가능호실</a:t>
            </a:r>
            <a:endParaRPr lang="ko-KR" altLang="en-US" sz="12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2B4F13CE-F301-EE81-8AFF-E84EC0BDB5B3}"/>
              </a:ext>
            </a:extLst>
          </p:cNvPr>
          <p:cNvGraphicFramePr>
            <a:graphicFrameLocks noGrp="1"/>
          </p:cNvGraphicFramePr>
          <p:nvPr/>
        </p:nvGraphicFramePr>
        <p:xfrm>
          <a:off x="8494236" y="2053035"/>
          <a:ext cx="6498246" cy="2596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9260">
                  <a:extLst>
                    <a:ext uri="{9D8B030D-6E8A-4147-A177-3AD203B41FA5}">
                      <a16:colId xmlns:a16="http://schemas.microsoft.com/office/drawing/2014/main" val="138504061"/>
                    </a:ext>
                  </a:extLst>
                </a:gridCol>
                <a:gridCol w="1346383">
                  <a:extLst>
                    <a:ext uri="{9D8B030D-6E8A-4147-A177-3AD203B41FA5}">
                      <a16:colId xmlns:a16="http://schemas.microsoft.com/office/drawing/2014/main" val="3089311216"/>
                    </a:ext>
                  </a:extLst>
                </a:gridCol>
                <a:gridCol w="1274057">
                  <a:extLst>
                    <a:ext uri="{9D8B030D-6E8A-4147-A177-3AD203B41FA5}">
                      <a16:colId xmlns:a16="http://schemas.microsoft.com/office/drawing/2014/main" val="1633172439"/>
                    </a:ext>
                  </a:extLst>
                </a:gridCol>
                <a:gridCol w="1262930">
                  <a:extLst>
                    <a:ext uri="{9D8B030D-6E8A-4147-A177-3AD203B41FA5}">
                      <a16:colId xmlns:a16="http://schemas.microsoft.com/office/drawing/2014/main" val="1461941851"/>
                    </a:ext>
                  </a:extLst>
                </a:gridCol>
                <a:gridCol w="1585616">
                  <a:extLst>
                    <a:ext uri="{9D8B030D-6E8A-4147-A177-3AD203B41FA5}">
                      <a16:colId xmlns:a16="http://schemas.microsoft.com/office/drawing/2014/main" val="3625933332"/>
                    </a:ext>
                  </a:extLst>
                </a:gridCol>
              </a:tblGrid>
              <a:tr h="683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냉난방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인테리어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>
                          <a:effectLst/>
                        </a:rPr>
                        <a:t>임대조건</a:t>
                      </a:r>
                      <a:r>
                        <a:rPr lang="en-US" altLang="ko-KR" sz="1800" u="none" strike="noStrike">
                          <a:effectLst/>
                        </a:rPr>
                        <a:t>(</a:t>
                      </a:r>
                      <a:r>
                        <a:rPr lang="ko-KR" altLang="en-US" sz="1800" u="none" strike="noStrike">
                          <a:effectLst/>
                        </a:rPr>
                        <a:t>전체사용</a:t>
                      </a:r>
                      <a:r>
                        <a:rPr lang="en-US" altLang="ko-KR" sz="1800" u="none" strike="noStrike">
                          <a:effectLst/>
                        </a:rPr>
                        <a:t>)</a:t>
                      </a:r>
                      <a:br>
                        <a:rPr lang="en-US" altLang="ko-KR" sz="1800" u="none" strike="noStrike">
                          <a:effectLst/>
                        </a:rPr>
                      </a:br>
                      <a:r>
                        <a:rPr lang="en-US" altLang="ko-KR" sz="1800" u="none" strike="noStrike">
                          <a:effectLst/>
                        </a:rPr>
                        <a:t>(</a:t>
                      </a:r>
                      <a:r>
                        <a:rPr lang="ko-KR" altLang="en-US" sz="1800" u="none" strike="noStrike">
                          <a:effectLst/>
                        </a:rPr>
                        <a:t>전용</a:t>
                      </a:r>
                      <a:r>
                        <a:rPr lang="en-US" altLang="ko-KR" sz="1800" u="none" strike="noStrike">
                          <a:effectLst/>
                        </a:rPr>
                        <a:t>57</a:t>
                      </a:r>
                      <a:r>
                        <a:rPr lang="ko-KR" altLang="en-US" sz="1800" u="none" strike="noStrike">
                          <a:effectLst/>
                        </a:rPr>
                        <a:t>평</a:t>
                      </a:r>
                      <a:r>
                        <a:rPr lang="en-US" altLang="ko-KR" sz="1800" u="none" strike="noStrike">
                          <a:effectLst/>
                        </a:rPr>
                        <a:t>)</a:t>
                      </a:r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>
                          <a:effectLst/>
                        </a:rPr>
                        <a:t>비    고</a:t>
                      </a:r>
                      <a:endParaRPr lang="ko-KR" altLang="en-US" sz="1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445196"/>
                  </a:ext>
                </a:extLst>
              </a:tr>
              <a:tr h="683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보증금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월세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02803"/>
                  </a:ext>
                </a:extLst>
              </a:tr>
              <a:tr h="122985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유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개별부담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70,000,000 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800" u="none" strike="noStrike" dirty="0">
                          <a:effectLst/>
                        </a:rPr>
                        <a:t>4,300,000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호실 전체사용　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38" marR="7038" marT="7038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917184"/>
                  </a:ext>
                </a:extLst>
              </a:tr>
            </a:tbl>
          </a:graphicData>
        </a:graphic>
      </p:graphicFrame>
      <p:sp>
        <p:nvSpPr>
          <p:cNvPr id="70" name="타원 69">
            <a:extLst>
              <a:ext uri="{FF2B5EF4-FFF2-40B4-BE49-F238E27FC236}">
                <a16:creationId xmlns:a16="http://schemas.microsoft.com/office/drawing/2014/main" id="{A9492CD3-3FB7-6019-0AD7-BB5199D86B91}"/>
              </a:ext>
            </a:extLst>
          </p:cNvPr>
          <p:cNvSpPr/>
          <p:nvPr/>
        </p:nvSpPr>
        <p:spPr>
          <a:xfrm>
            <a:off x="8397875" y="1516820"/>
            <a:ext cx="3053896" cy="7048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임대</a:t>
            </a:r>
            <a:r>
              <a:rPr lang="en-US" altLang="ko-KR" b="1" dirty="0">
                <a:solidFill>
                  <a:schemeClr val="tx1"/>
                </a:solidFill>
              </a:rPr>
              <a:t>1</a:t>
            </a:r>
            <a:r>
              <a:rPr lang="ko-KR" altLang="en-US" b="1" dirty="0">
                <a:solidFill>
                  <a:schemeClr val="tx1"/>
                </a:solidFill>
              </a:rPr>
              <a:t>안 </a:t>
            </a:r>
            <a:r>
              <a:rPr lang="en-US" altLang="ko-KR" b="1" dirty="0">
                <a:solidFill>
                  <a:schemeClr val="tx1"/>
                </a:solidFill>
              </a:rPr>
              <a:t>:  </a:t>
            </a:r>
            <a:r>
              <a:rPr lang="ko-KR" altLang="en-US" b="1" dirty="0">
                <a:solidFill>
                  <a:schemeClr val="tx1"/>
                </a:solidFill>
              </a:rPr>
              <a:t>전체사용시</a:t>
            </a:r>
          </a:p>
        </p:txBody>
      </p:sp>
      <p:graphicFrame>
        <p:nvGraphicFramePr>
          <p:cNvPr id="75" name="표 74">
            <a:extLst>
              <a:ext uri="{FF2B5EF4-FFF2-40B4-BE49-F238E27FC236}">
                <a16:creationId xmlns:a16="http://schemas.microsoft.com/office/drawing/2014/main" id="{D0BB8F39-0D6D-AEBE-29B4-8F51605E097D}"/>
              </a:ext>
            </a:extLst>
          </p:cNvPr>
          <p:cNvGraphicFramePr>
            <a:graphicFrameLocks noGrp="1"/>
          </p:cNvGraphicFramePr>
          <p:nvPr/>
        </p:nvGraphicFramePr>
        <p:xfrm>
          <a:off x="7044450" y="8203040"/>
          <a:ext cx="7973246" cy="1538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502">
                  <a:extLst>
                    <a:ext uri="{9D8B030D-6E8A-4147-A177-3AD203B41FA5}">
                      <a16:colId xmlns:a16="http://schemas.microsoft.com/office/drawing/2014/main" val="3930940851"/>
                    </a:ext>
                  </a:extLst>
                </a:gridCol>
                <a:gridCol w="1644949">
                  <a:extLst>
                    <a:ext uri="{9D8B030D-6E8A-4147-A177-3AD203B41FA5}">
                      <a16:colId xmlns:a16="http://schemas.microsoft.com/office/drawing/2014/main" val="153279438"/>
                    </a:ext>
                  </a:extLst>
                </a:gridCol>
                <a:gridCol w="1556585">
                  <a:extLst>
                    <a:ext uri="{9D8B030D-6E8A-4147-A177-3AD203B41FA5}">
                      <a16:colId xmlns:a16="http://schemas.microsoft.com/office/drawing/2014/main" val="1779469335"/>
                    </a:ext>
                  </a:extLst>
                </a:gridCol>
                <a:gridCol w="1122236">
                  <a:extLst>
                    <a:ext uri="{9D8B030D-6E8A-4147-A177-3AD203B41FA5}">
                      <a16:colId xmlns:a16="http://schemas.microsoft.com/office/drawing/2014/main" val="1648120067"/>
                    </a:ext>
                  </a:extLst>
                </a:gridCol>
                <a:gridCol w="1342862">
                  <a:extLst>
                    <a:ext uri="{9D8B030D-6E8A-4147-A177-3AD203B41FA5}">
                      <a16:colId xmlns:a16="http://schemas.microsoft.com/office/drawing/2014/main" val="1318489618"/>
                    </a:ext>
                  </a:extLst>
                </a:gridCol>
                <a:gridCol w="1049112">
                  <a:extLst>
                    <a:ext uri="{9D8B030D-6E8A-4147-A177-3AD203B41FA5}">
                      <a16:colId xmlns:a16="http://schemas.microsoft.com/office/drawing/2014/main" val="4002573972"/>
                    </a:ext>
                  </a:extLst>
                </a:gridCol>
              </a:tblGrid>
              <a:tr h="4428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임대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안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일부사용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전용 약 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41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평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임대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3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안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 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일부사용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/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전면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전용 약 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8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평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00FFFF"/>
                          </a:highlight>
                        </a:rPr>
                        <a:t>)</a:t>
                      </a: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임대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4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안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 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일부사용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/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후면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전용 약 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8</a:t>
                      </a:r>
                      <a:r>
                        <a:rPr lang="ko-KR" altLang="en-US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평</a:t>
                      </a:r>
                      <a:r>
                        <a:rPr lang="en-US" altLang="ko-KR" sz="1600" u="none" strike="noStrike" dirty="0">
                          <a:effectLst/>
                          <a:highlight>
                            <a:srgbClr val="C0C0C0"/>
                          </a:highlight>
                        </a:rPr>
                        <a:t>)</a:t>
                      </a: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059049"/>
                  </a:ext>
                </a:extLst>
              </a:tr>
              <a:tr h="3726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보증금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월세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보증금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월세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보증금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월세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818740"/>
                  </a:ext>
                </a:extLst>
              </a:tr>
              <a:tr h="6707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50,000,000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3,300,000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10,000,000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800,000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10,000,000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₩</a:t>
                      </a:r>
                      <a:r>
                        <a:rPr lang="en-US" altLang="ko-KR" sz="1600" u="none" strike="noStrike" dirty="0">
                          <a:effectLst/>
                        </a:rPr>
                        <a:t>700,000 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006" marR="7006" marT="700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988500"/>
                  </a:ext>
                </a:extLst>
              </a:tr>
            </a:tbl>
          </a:graphicData>
        </a:graphic>
      </p:graphicFrame>
      <p:sp>
        <p:nvSpPr>
          <p:cNvPr id="78" name="타원 77">
            <a:extLst>
              <a:ext uri="{FF2B5EF4-FFF2-40B4-BE49-F238E27FC236}">
                <a16:creationId xmlns:a16="http://schemas.microsoft.com/office/drawing/2014/main" id="{F35F0F7F-F5C2-73B7-96EE-11A48C1373E5}"/>
              </a:ext>
            </a:extLst>
          </p:cNvPr>
          <p:cNvSpPr/>
          <p:nvPr/>
        </p:nvSpPr>
        <p:spPr>
          <a:xfrm>
            <a:off x="11093330" y="7498154"/>
            <a:ext cx="3053896" cy="7048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</a:t>
            </a:r>
            <a:r>
              <a:rPr lang="ko-KR" altLang="en-US" b="1" dirty="0">
                <a:solidFill>
                  <a:schemeClr val="tx1"/>
                </a:solidFill>
              </a:rPr>
              <a:t>안 </a:t>
            </a:r>
            <a:r>
              <a:rPr lang="en-US" altLang="ko-KR" b="1" dirty="0">
                <a:solidFill>
                  <a:schemeClr val="tx1"/>
                </a:solidFill>
              </a:rPr>
              <a:t>:  </a:t>
            </a:r>
            <a:r>
              <a:rPr lang="ko-KR" altLang="en-US" b="1" dirty="0">
                <a:solidFill>
                  <a:schemeClr val="tx1"/>
                </a:solidFill>
              </a:rPr>
              <a:t>분할사용시</a:t>
            </a: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13D2D4DF-C2A4-21E5-5462-A24DE11AB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9682" y="5233823"/>
            <a:ext cx="1752600" cy="1628775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BD7B3D27-D71C-84D0-95D0-7C7C7B1F7365}"/>
              </a:ext>
            </a:extLst>
          </p:cNvPr>
          <p:cNvSpPr/>
          <p:nvPr/>
        </p:nvSpPr>
        <p:spPr>
          <a:xfrm rot="7823532" flipH="1">
            <a:off x="11632132" y="6783241"/>
            <a:ext cx="475703" cy="6934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화살표: 아래쪽 36">
            <a:extLst>
              <a:ext uri="{FF2B5EF4-FFF2-40B4-BE49-F238E27FC236}">
                <a16:creationId xmlns:a16="http://schemas.microsoft.com/office/drawing/2014/main" id="{9707A5F5-E4C3-345F-924C-B56C3290E056}"/>
              </a:ext>
            </a:extLst>
          </p:cNvPr>
          <p:cNvSpPr/>
          <p:nvPr/>
        </p:nvSpPr>
        <p:spPr>
          <a:xfrm rot="13817537" flipH="1">
            <a:off x="7375572" y="2945915"/>
            <a:ext cx="475703" cy="187537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68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13320" y="1062141"/>
            <a:ext cx="11527599" cy="20314"/>
          </a:xfrm>
          <a:custGeom>
            <a:avLst/>
            <a:gdLst>
              <a:gd name="connsiteX0" fmla="*/ 11521249 w 11527599"/>
              <a:gd name="connsiteY0" fmla="*/ 6350 h 20314"/>
              <a:gd name="connsiteX1" fmla="*/ 6350 w 11527599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7599" h="20314">
                <a:moveTo>
                  <a:pt x="1152124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633005" y="1060871"/>
            <a:ext cx="767964" cy="30468"/>
          </a:xfrm>
          <a:custGeom>
            <a:avLst/>
            <a:gdLst>
              <a:gd name="connsiteX0" fmla="*/ 760344 w 767964"/>
              <a:gd name="connsiteY0" fmla="*/ 7619 h 30468"/>
              <a:gd name="connsiteX1" fmla="*/ 7619 w 767964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4" h="30468">
                <a:moveTo>
                  <a:pt x="760344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957234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281458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597686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21910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246133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660875" y="742185"/>
            <a:ext cx="100448" cy="170875"/>
          </a:xfrm>
          <a:custGeom>
            <a:avLst/>
            <a:gdLst>
              <a:gd name="connsiteX0" fmla="*/ 73448 w 100448"/>
              <a:gd name="connsiteY0" fmla="*/ 143129 h 170875"/>
              <a:gd name="connsiteX1" fmla="*/ 73448 w 100448"/>
              <a:gd name="connsiteY1" fmla="*/ 0 h 170875"/>
              <a:gd name="connsiteX2" fmla="*/ 54013 w 100448"/>
              <a:gd name="connsiteY2" fmla="*/ 0 h 170875"/>
              <a:gd name="connsiteX3" fmla="*/ 9749 w 100448"/>
              <a:gd name="connsiteY3" fmla="*/ 21034 h 170875"/>
              <a:gd name="connsiteX4" fmla="*/ 6346 w 100448"/>
              <a:gd name="connsiteY4" fmla="*/ 21034 h 170875"/>
              <a:gd name="connsiteX5" fmla="*/ 6346 w 100448"/>
              <a:gd name="connsiteY5" fmla="*/ 36080 h 170875"/>
              <a:gd name="connsiteX6" fmla="*/ 33461 w 100448"/>
              <a:gd name="connsiteY6" fmla="*/ 36080 h 170875"/>
              <a:gd name="connsiteX7" fmla="*/ 33461 w 100448"/>
              <a:gd name="connsiteY7" fmla="*/ 143129 h 170875"/>
              <a:gd name="connsiteX8" fmla="*/ 18482 w 100448"/>
              <a:gd name="connsiteY8" fmla="*/ 155778 h 170875"/>
              <a:gd name="connsiteX9" fmla="*/ 0 w 100448"/>
              <a:gd name="connsiteY9" fmla="*/ 155778 h 170875"/>
              <a:gd name="connsiteX10" fmla="*/ 0 w 100448"/>
              <a:gd name="connsiteY10" fmla="*/ 170875 h 170875"/>
              <a:gd name="connsiteX11" fmla="*/ 100448 w 100448"/>
              <a:gd name="connsiteY11" fmla="*/ 170875 h 170875"/>
              <a:gd name="connsiteX12" fmla="*/ 100448 w 100448"/>
              <a:gd name="connsiteY12" fmla="*/ 155778 h 170875"/>
              <a:gd name="connsiteX13" fmla="*/ 88376 w 100448"/>
              <a:gd name="connsiteY13" fmla="*/ 155778 h 170875"/>
              <a:gd name="connsiteX14" fmla="*/ 73448 w 100448"/>
              <a:gd name="connsiteY14" fmla="*/ 143129 h 17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0448" h="170875">
                <a:moveTo>
                  <a:pt x="73448" y="143129"/>
                </a:moveTo>
                <a:lnTo>
                  <a:pt x="73448" y="0"/>
                </a:lnTo>
                <a:lnTo>
                  <a:pt x="54013" y="0"/>
                </a:lnTo>
                <a:cubicBezTo>
                  <a:pt x="52795" y="1966"/>
                  <a:pt x="43984" y="21034"/>
                  <a:pt x="9749" y="21034"/>
                </a:cubicBezTo>
                <a:lnTo>
                  <a:pt x="6346" y="21034"/>
                </a:lnTo>
                <a:lnTo>
                  <a:pt x="6346" y="36080"/>
                </a:lnTo>
                <a:lnTo>
                  <a:pt x="33461" y="36080"/>
                </a:lnTo>
                <a:lnTo>
                  <a:pt x="33461" y="143129"/>
                </a:lnTo>
                <a:cubicBezTo>
                  <a:pt x="33461" y="150754"/>
                  <a:pt x="29754" y="155778"/>
                  <a:pt x="18482" y="155778"/>
                </a:cubicBezTo>
                <a:lnTo>
                  <a:pt x="0" y="155778"/>
                </a:lnTo>
                <a:lnTo>
                  <a:pt x="0" y="170875"/>
                </a:lnTo>
                <a:lnTo>
                  <a:pt x="100448" y="170875"/>
                </a:lnTo>
                <a:lnTo>
                  <a:pt x="100448" y="155778"/>
                </a:lnTo>
                <a:lnTo>
                  <a:pt x="88376" y="155778"/>
                </a:lnTo>
                <a:cubicBezTo>
                  <a:pt x="77116" y="155778"/>
                  <a:pt x="73448" y="150754"/>
                  <a:pt x="73448" y="143129"/>
                </a:cubicBez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72350" y="723195"/>
            <a:ext cx="188532" cy="189867"/>
          </a:xfrm>
          <a:custGeom>
            <a:avLst/>
            <a:gdLst>
              <a:gd name="connsiteX0" fmla="*/ 163448 w 188532"/>
              <a:gd name="connsiteY0" fmla="*/ 0 h 189867"/>
              <a:gd name="connsiteX1" fmla="*/ 106071 w 188532"/>
              <a:gd name="connsiteY1" fmla="*/ 140770 h 189867"/>
              <a:gd name="connsiteX2" fmla="*/ 50522 w 188532"/>
              <a:gd name="connsiteY2" fmla="*/ 0 h 189867"/>
              <a:gd name="connsiteX3" fmla="*/ 0 w 188532"/>
              <a:gd name="connsiteY3" fmla="*/ 0 h 189867"/>
              <a:gd name="connsiteX4" fmla="*/ 78131 w 188532"/>
              <a:gd name="connsiteY4" fmla="*/ 189867 h 189867"/>
              <a:gd name="connsiteX5" fmla="*/ 109308 w 188532"/>
              <a:gd name="connsiteY5" fmla="*/ 189867 h 189867"/>
              <a:gd name="connsiteX6" fmla="*/ 188532 w 188532"/>
              <a:gd name="connsiteY6" fmla="*/ 0 h 189867"/>
              <a:gd name="connsiteX7" fmla="*/ 163448 w 188532"/>
              <a:gd name="connsiteY7" fmla="*/ 0 h 189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8532" h="189867">
                <a:moveTo>
                  <a:pt x="163448" y="0"/>
                </a:moveTo>
                <a:lnTo>
                  <a:pt x="106071" y="140770"/>
                </a:lnTo>
                <a:lnTo>
                  <a:pt x="50522" y="0"/>
                </a:lnTo>
                <a:lnTo>
                  <a:pt x="0" y="0"/>
                </a:lnTo>
                <a:lnTo>
                  <a:pt x="78131" y="189867"/>
                </a:lnTo>
                <a:lnTo>
                  <a:pt x="109308" y="189867"/>
                </a:lnTo>
                <a:lnTo>
                  <a:pt x="188532" y="0"/>
                </a:lnTo>
                <a:lnTo>
                  <a:pt x="163448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091255" y="719247"/>
            <a:ext cx="136410" cy="197783"/>
          </a:xfrm>
          <a:custGeom>
            <a:avLst/>
            <a:gdLst>
              <a:gd name="connsiteX0" fmla="*/ 84656 w 136410"/>
              <a:gd name="connsiteY0" fmla="*/ 77971 h 197783"/>
              <a:gd name="connsiteX1" fmla="*/ 55548 w 136410"/>
              <a:gd name="connsiteY1" fmla="*/ 52091 h 197783"/>
              <a:gd name="connsiteX2" fmla="*/ 77940 w 136410"/>
              <a:gd name="connsiteY2" fmla="*/ 36080 h 197783"/>
              <a:gd name="connsiteX3" fmla="*/ 92412 w 136410"/>
              <a:gd name="connsiteY3" fmla="*/ 37691 h 197783"/>
              <a:gd name="connsiteX4" fmla="*/ 99648 w 136410"/>
              <a:gd name="connsiteY4" fmla="*/ 38199 h 197783"/>
              <a:gd name="connsiteX5" fmla="*/ 124452 w 136410"/>
              <a:gd name="connsiteY5" fmla="*/ 15959 h 197783"/>
              <a:gd name="connsiteX6" fmla="*/ 126572 w 136410"/>
              <a:gd name="connsiteY6" fmla="*/ 9857 h 197783"/>
              <a:gd name="connsiteX7" fmla="*/ 75796 w 136410"/>
              <a:gd name="connsiteY7" fmla="*/ 0 h 197783"/>
              <a:gd name="connsiteX8" fmla="*/ 9038 w 136410"/>
              <a:gd name="connsiteY8" fmla="*/ 57114 h 197783"/>
              <a:gd name="connsiteX9" fmla="*/ 20843 w 136410"/>
              <a:gd name="connsiteY9" fmla="*/ 90810 h 197783"/>
              <a:gd name="connsiteX10" fmla="*/ 55548 w 136410"/>
              <a:gd name="connsiteY10" fmla="*/ 114572 h 197783"/>
              <a:gd name="connsiteX11" fmla="*/ 89975 w 136410"/>
              <a:gd name="connsiteY11" fmla="*/ 143053 h 197783"/>
              <a:gd name="connsiteX12" fmla="*/ 61946 w 136410"/>
              <a:gd name="connsiteY12" fmla="*/ 161474 h 197783"/>
              <a:gd name="connsiteX13" fmla="*/ 18152 w 136410"/>
              <a:gd name="connsiteY13" fmla="*/ 147316 h 197783"/>
              <a:gd name="connsiteX14" fmla="*/ 0 w 136410"/>
              <a:gd name="connsiteY14" fmla="*/ 181012 h 197783"/>
              <a:gd name="connsiteX15" fmla="*/ 64841 w 136410"/>
              <a:gd name="connsiteY15" fmla="*/ 197783 h 197783"/>
              <a:gd name="connsiteX16" fmla="*/ 136410 w 136410"/>
              <a:gd name="connsiteY16" fmla="*/ 138258 h 197783"/>
              <a:gd name="connsiteX17" fmla="*/ 84656 w 136410"/>
              <a:gd name="connsiteY17" fmla="*/ 77971 h 197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36410" h="197783">
                <a:moveTo>
                  <a:pt x="84656" y="77971"/>
                </a:moveTo>
                <a:cubicBezTo>
                  <a:pt x="68865" y="70423"/>
                  <a:pt x="55548" y="64397"/>
                  <a:pt x="55548" y="52091"/>
                </a:cubicBezTo>
                <a:cubicBezTo>
                  <a:pt x="55548" y="42931"/>
                  <a:pt x="62962" y="36080"/>
                  <a:pt x="77940" y="36080"/>
                </a:cubicBezTo>
                <a:cubicBezTo>
                  <a:pt x="83298" y="36080"/>
                  <a:pt x="87881" y="36575"/>
                  <a:pt x="92412" y="37691"/>
                </a:cubicBezTo>
                <a:cubicBezTo>
                  <a:pt x="94798" y="37920"/>
                  <a:pt x="97223" y="38199"/>
                  <a:pt x="99648" y="38199"/>
                </a:cubicBezTo>
                <a:cubicBezTo>
                  <a:pt x="112216" y="38199"/>
                  <a:pt x="119642" y="30701"/>
                  <a:pt x="124452" y="15959"/>
                </a:cubicBezTo>
                <a:lnTo>
                  <a:pt x="126572" y="9857"/>
                </a:lnTo>
                <a:cubicBezTo>
                  <a:pt x="124452" y="9324"/>
                  <a:pt x="103381" y="0"/>
                  <a:pt x="75796" y="0"/>
                </a:cubicBezTo>
                <a:cubicBezTo>
                  <a:pt x="32052" y="0"/>
                  <a:pt x="9038" y="27999"/>
                  <a:pt x="9038" y="57114"/>
                </a:cubicBezTo>
                <a:cubicBezTo>
                  <a:pt x="9038" y="71767"/>
                  <a:pt x="13594" y="82437"/>
                  <a:pt x="20843" y="90810"/>
                </a:cubicBezTo>
                <a:cubicBezTo>
                  <a:pt x="30185" y="101492"/>
                  <a:pt x="43312" y="108647"/>
                  <a:pt x="55548" y="114572"/>
                </a:cubicBezTo>
                <a:cubicBezTo>
                  <a:pt x="73714" y="123326"/>
                  <a:pt x="89975" y="130050"/>
                  <a:pt x="89975" y="143053"/>
                </a:cubicBezTo>
                <a:cubicBezTo>
                  <a:pt x="89975" y="154814"/>
                  <a:pt x="77940" y="161474"/>
                  <a:pt x="61946" y="161474"/>
                </a:cubicBezTo>
                <a:cubicBezTo>
                  <a:pt x="39820" y="161474"/>
                  <a:pt x="20601" y="148623"/>
                  <a:pt x="18152" y="147316"/>
                </a:cubicBezTo>
                <a:lnTo>
                  <a:pt x="0" y="181012"/>
                </a:lnTo>
                <a:cubicBezTo>
                  <a:pt x="3210" y="182902"/>
                  <a:pt x="26720" y="197783"/>
                  <a:pt x="64841" y="197783"/>
                </a:cubicBezTo>
                <a:cubicBezTo>
                  <a:pt x="105767" y="197783"/>
                  <a:pt x="136410" y="174288"/>
                  <a:pt x="136410" y="138258"/>
                </a:cubicBezTo>
                <a:cubicBezTo>
                  <a:pt x="136410" y="102444"/>
                  <a:pt x="107925" y="89097"/>
                  <a:pt x="84656" y="77971"/>
                </a:cubicBez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253655" y="723209"/>
            <a:ext cx="159945" cy="191935"/>
          </a:xfrm>
          <a:custGeom>
            <a:avLst/>
            <a:gdLst>
              <a:gd name="connsiteX0" fmla="*/ 82016 w 159945"/>
              <a:gd name="connsiteY0" fmla="*/ 90658 h 191935"/>
              <a:gd name="connsiteX1" fmla="*/ 155985 w 159945"/>
              <a:gd name="connsiteY1" fmla="*/ 0 h 191935"/>
              <a:gd name="connsiteX2" fmla="*/ 103305 w 159945"/>
              <a:gd name="connsiteY2" fmla="*/ 0 h 191935"/>
              <a:gd name="connsiteX3" fmla="*/ 44087 w 159945"/>
              <a:gd name="connsiteY3" fmla="*/ 78225 h 191935"/>
              <a:gd name="connsiteX4" fmla="*/ 43515 w 159945"/>
              <a:gd name="connsiteY4" fmla="*/ 78225 h 191935"/>
              <a:gd name="connsiteX5" fmla="*/ 43515 w 159945"/>
              <a:gd name="connsiteY5" fmla="*/ 0 h 191935"/>
              <a:gd name="connsiteX6" fmla="*/ 0 w 159945"/>
              <a:gd name="connsiteY6" fmla="*/ 0 h 191935"/>
              <a:gd name="connsiteX7" fmla="*/ 0 w 159945"/>
              <a:gd name="connsiteY7" fmla="*/ 191935 h 191935"/>
              <a:gd name="connsiteX8" fmla="*/ 2424 w 159945"/>
              <a:gd name="connsiteY8" fmla="*/ 191935 h 191935"/>
              <a:gd name="connsiteX9" fmla="*/ 43515 w 159945"/>
              <a:gd name="connsiteY9" fmla="*/ 152200 h 191935"/>
              <a:gd name="connsiteX10" fmla="*/ 43515 w 159945"/>
              <a:gd name="connsiteY10" fmla="*/ 107886 h 191935"/>
              <a:gd name="connsiteX11" fmla="*/ 44581 w 159945"/>
              <a:gd name="connsiteY11" fmla="*/ 107886 h 191935"/>
              <a:gd name="connsiteX12" fmla="*/ 104903 w 159945"/>
              <a:gd name="connsiteY12" fmla="*/ 189854 h 191935"/>
              <a:gd name="connsiteX13" fmla="*/ 159945 w 159945"/>
              <a:gd name="connsiteY13" fmla="*/ 189854 h 191935"/>
              <a:gd name="connsiteX14" fmla="*/ 82016 w 159945"/>
              <a:gd name="connsiteY14" fmla="*/ 90658 h 19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59945" h="191935">
                <a:moveTo>
                  <a:pt x="82016" y="90658"/>
                </a:moveTo>
                <a:lnTo>
                  <a:pt x="155985" y="0"/>
                </a:lnTo>
                <a:lnTo>
                  <a:pt x="103305" y="0"/>
                </a:lnTo>
                <a:lnTo>
                  <a:pt x="44087" y="78225"/>
                </a:lnTo>
                <a:lnTo>
                  <a:pt x="43515" y="78225"/>
                </a:lnTo>
                <a:lnTo>
                  <a:pt x="43515" y="0"/>
                </a:lnTo>
                <a:lnTo>
                  <a:pt x="0" y="0"/>
                </a:lnTo>
                <a:lnTo>
                  <a:pt x="0" y="191935"/>
                </a:lnTo>
                <a:lnTo>
                  <a:pt x="2424" y="191935"/>
                </a:lnTo>
                <a:cubicBezTo>
                  <a:pt x="21325" y="191935"/>
                  <a:pt x="43515" y="183409"/>
                  <a:pt x="43515" y="152200"/>
                </a:cubicBezTo>
                <a:lnTo>
                  <a:pt x="43515" y="107886"/>
                </a:lnTo>
                <a:lnTo>
                  <a:pt x="44581" y="107886"/>
                </a:lnTo>
                <a:lnTo>
                  <a:pt x="104903" y="189854"/>
                </a:lnTo>
                <a:lnTo>
                  <a:pt x="159945" y="189854"/>
                </a:lnTo>
                <a:lnTo>
                  <a:pt x="82016" y="90658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812354" y="757841"/>
            <a:ext cx="71936" cy="155220"/>
          </a:xfrm>
          <a:custGeom>
            <a:avLst/>
            <a:gdLst>
              <a:gd name="connsiteX0" fmla="*/ 37599 w 71936"/>
              <a:gd name="connsiteY0" fmla="*/ 113202 h 155220"/>
              <a:gd name="connsiteX1" fmla="*/ 54418 w 71936"/>
              <a:gd name="connsiteY1" fmla="*/ 143320 h 155220"/>
              <a:gd name="connsiteX2" fmla="*/ 68674 w 71936"/>
              <a:gd name="connsiteY2" fmla="*/ 139349 h 155220"/>
              <a:gd name="connsiteX3" fmla="*/ 71936 w 71936"/>
              <a:gd name="connsiteY3" fmla="*/ 144944 h 155220"/>
              <a:gd name="connsiteX4" fmla="*/ 46243 w 71936"/>
              <a:gd name="connsiteY4" fmla="*/ 155220 h 155220"/>
              <a:gd name="connsiteX5" fmla="*/ 26872 w 71936"/>
              <a:gd name="connsiteY5" fmla="*/ 149612 h 155220"/>
              <a:gd name="connsiteX6" fmla="*/ 16349 w 71936"/>
              <a:gd name="connsiteY6" fmla="*/ 119038 h 155220"/>
              <a:gd name="connsiteX7" fmla="*/ 16349 w 71936"/>
              <a:gd name="connsiteY7" fmla="*/ 45037 h 155220"/>
              <a:gd name="connsiteX8" fmla="*/ 0 w 71936"/>
              <a:gd name="connsiteY8" fmla="*/ 45037 h 155220"/>
              <a:gd name="connsiteX9" fmla="*/ 0 w 71936"/>
              <a:gd name="connsiteY9" fmla="*/ 31513 h 155220"/>
              <a:gd name="connsiteX10" fmla="*/ 16349 w 71936"/>
              <a:gd name="connsiteY10" fmla="*/ 31513 h 155220"/>
              <a:gd name="connsiteX11" fmla="*/ 16349 w 71936"/>
              <a:gd name="connsiteY11" fmla="*/ 0 h 155220"/>
              <a:gd name="connsiteX12" fmla="*/ 37599 w 71936"/>
              <a:gd name="connsiteY12" fmla="*/ 0 h 155220"/>
              <a:gd name="connsiteX13" fmla="*/ 37599 w 71936"/>
              <a:gd name="connsiteY13" fmla="*/ 31513 h 155220"/>
              <a:gd name="connsiteX14" fmla="*/ 62594 w 71936"/>
              <a:gd name="connsiteY14" fmla="*/ 31513 h 155220"/>
              <a:gd name="connsiteX15" fmla="*/ 62594 w 71936"/>
              <a:gd name="connsiteY15" fmla="*/ 45037 h 155220"/>
              <a:gd name="connsiteX16" fmla="*/ 37599 w 71936"/>
              <a:gd name="connsiteY16" fmla="*/ 45037 h 155220"/>
              <a:gd name="connsiteX17" fmla="*/ 37599 w 71936"/>
              <a:gd name="connsiteY17" fmla="*/ 113202 h 15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1936" h="155220">
                <a:moveTo>
                  <a:pt x="37599" y="113202"/>
                </a:moveTo>
                <a:cubicBezTo>
                  <a:pt x="37599" y="128362"/>
                  <a:pt x="37599" y="143320"/>
                  <a:pt x="54418" y="143320"/>
                </a:cubicBezTo>
                <a:cubicBezTo>
                  <a:pt x="60500" y="143320"/>
                  <a:pt x="64701" y="141214"/>
                  <a:pt x="68674" y="139349"/>
                </a:cubicBezTo>
                <a:cubicBezTo>
                  <a:pt x="69600" y="140973"/>
                  <a:pt x="70997" y="143320"/>
                  <a:pt x="71936" y="144944"/>
                </a:cubicBezTo>
                <a:cubicBezTo>
                  <a:pt x="67493" y="148673"/>
                  <a:pt x="60030" y="155220"/>
                  <a:pt x="46243" y="155220"/>
                </a:cubicBezTo>
                <a:cubicBezTo>
                  <a:pt x="37129" y="155220"/>
                  <a:pt x="30364" y="151959"/>
                  <a:pt x="26872" y="149612"/>
                </a:cubicBezTo>
                <a:cubicBezTo>
                  <a:pt x="17288" y="142850"/>
                  <a:pt x="16349" y="133272"/>
                  <a:pt x="16349" y="119038"/>
                </a:cubicBezTo>
                <a:lnTo>
                  <a:pt x="16349" y="45037"/>
                </a:lnTo>
                <a:lnTo>
                  <a:pt x="0" y="45037"/>
                </a:lnTo>
                <a:lnTo>
                  <a:pt x="0" y="31513"/>
                </a:lnTo>
                <a:lnTo>
                  <a:pt x="16349" y="31513"/>
                </a:lnTo>
                <a:lnTo>
                  <a:pt x="16349" y="0"/>
                </a:lnTo>
                <a:lnTo>
                  <a:pt x="37599" y="0"/>
                </a:lnTo>
                <a:lnTo>
                  <a:pt x="37599" y="31513"/>
                </a:lnTo>
                <a:lnTo>
                  <a:pt x="62594" y="31513"/>
                </a:lnTo>
                <a:lnTo>
                  <a:pt x="62594" y="45037"/>
                </a:lnTo>
                <a:lnTo>
                  <a:pt x="37599" y="45037"/>
                </a:lnTo>
                <a:lnTo>
                  <a:pt x="37599" y="11320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329118" y="791446"/>
            <a:ext cx="64233" cy="121613"/>
          </a:xfrm>
          <a:custGeom>
            <a:avLst/>
            <a:gdLst>
              <a:gd name="connsiteX0" fmla="*/ 21491 w 64233"/>
              <a:gd name="connsiteY0" fmla="*/ 121613 h 121613"/>
              <a:gd name="connsiteX1" fmla="*/ 0 w 64233"/>
              <a:gd name="connsiteY1" fmla="*/ 121613 h 121613"/>
              <a:gd name="connsiteX2" fmla="*/ 0 w 64233"/>
              <a:gd name="connsiteY2" fmla="*/ 2816 h 121613"/>
              <a:gd name="connsiteX3" fmla="*/ 21491 w 64233"/>
              <a:gd name="connsiteY3" fmla="*/ 2816 h 121613"/>
              <a:gd name="connsiteX4" fmla="*/ 21491 w 64233"/>
              <a:gd name="connsiteY4" fmla="*/ 19156 h 121613"/>
              <a:gd name="connsiteX5" fmla="*/ 51855 w 64233"/>
              <a:gd name="connsiteY5" fmla="*/ 0 h 121613"/>
              <a:gd name="connsiteX6" fmla="*/ 64233 w 64233"/>
              <a:gd name="connsiteY6" fmla="*/ 2816 h 121613"/>
              <a:gd name="connsiteX7" fmla="*/ 64233 w 64233"/>
              <a:gd name="connsiteY7" fmla="*/ 21947 h 121613"/>
              <a:gd name="connsiteX8" fmla="*/ 46003 w 64233"/>
              <a:gd name="connsiteY8" fmla="*/ 17050 h 121613"/>
              <a:gd name="connsiteX9" fmla="*/ 21491 w 64233"/>
              <a:gd name="connsiteY9" fmla="*/ 31285 h 121613"/>
              <a:gd name="connsiteX10" fmla="*/ 21491 w 64233"/>
              <a:gd name="connsiteY10" fmla="*/ 121613 h 121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233" h="121613">
                <a:moveTo>
                  <a:pt x="21491" y="121613"/>
                </a:moveTo>
                <a:lnTo>
                  <a:pt x="0" y="121613"/>
                </a:lnTo>
                <a:lnTo>
                  <a:pt x="0" y="2816"/>
                </a:lnTo>
                <a:lnTo>
                  <a:pt x="21491" y="2816"/>
                </a:lnTo>
                <a:lnTo>
                  <a:pt x="21491" y="19156"/>
                </a:lnTo>
                <a:cubicBezTo>
                  <a:pt x="25477" y="13549"/>
                  <a:pt x="34807" y="0"/>
                  <a:pt x="51855" y="0"/>
                </a:cubicBezTo>
                <a:cubicBezTo>
                  <a:pt x="57923" y="0"/>
                  <a:pt x="60957" y="1408"/>
                  <a:pt x="64233" y="2816"/>
                </a:cubicBezTo>
                <a:lnTo>
                  <a:pt x="64233" y="21947"/>
                </a:lnTo>
                <a:cubicBezTo>
                  <a:pt x="60500" y="20323"/>
                  <a:pt x="53950" y="17050"/>
                  <a:pt x="46003" y="17050"/>
                </a:cubicBezTo>
                <a:cubicBezTo>
                  <a:pt x="31760" y="17050"/>
                  <a:pt x="23840" y="28024"/>
                  <a:pt x="21491" y="31285"/>
                </a:cubicBezTo>
                <a:lnTo>
                  <a:pt x="21491" y="121613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023063" y="791433"/>
            <a:ext cx="165848" cy="121626"/>
          </a:xfrm>
          <a:custGeom>
            <a:avLst/>
            <a:gdLst>
              <a:gd name="connsiteX0" fmla="*/ 145005 w 165848"/>
              <a:gd name="connsiteY0" fmla="*/ 0 h 121626"/>
              <a:gd name="connsiteX1" fmla="*/ 123589 w 165848"/>
              <a:gd name="connsiteY1" fmla="*/ 94185 h 121626"/>
              <a:gd name="connsiteX2" fmla="*/ 92070 w 165848"/>
              <a:gd name="connsiteY2" fmla="*/ 0 h 121626"/>
              <a:gd name="connsiteX3" fmla="*/ 74972 w 165848"/>
              <a:gd name="connsiteY3" fmla="*/ 0 h 121626"/>
              <a:gd name="connsiteX4" fmla="*/ 44226 w 165848"/>
              <a:gd name="connsiteY4" fmla="*/ 94185 h 121626"/>
              <a:gd name="connsiteX5" fmla="*/ 21618 w 165848"/>
              <a:gd name="connsiteY5" fmla="*/ 0 h 121626"/>
              <a:gd name="connsiteX6" fmla="*/ 0 w 165848"/>
              <a:gd name="connsiteY6" fmla="*/ 0 h 121626"/>
              <a:gd name="connsiteX7" fmla="*/ 32421 w 165848"/>
              <a:gd name="connsiteY7" fmla="*/ 121626 h 121626"/>
              <a:gd name="connsiteX8" fmla="*/ 51486 w 165848"/>
              <a:gd name="connsiteY8" fmla="*/ 121626 h 121626"/>
              <a:gd name="connsiteX9" fmla="*/ 82905 w 165848"/>
              <a:gd name="connsiteY9" fmla="*/ 27885 h 121626"/>
              <a:gd name="connsiteX10" fmla="*/ 114551 w 165848"/>
              <a:gd name="connsiteY10" fmla="*/ 121626 h 121626"/>
              <a:gd name="connsiteX11" fmla="*/ 133757 w 165848"/>
              <a:gd name="connsiteY11" fmla="*/ 121626 h 121626"/>
              <a:gd name="connsiteX12" fmla="*/ 165848 w 165848"/>
              <a:gd name="connsiteY12" fmla="*/ 0 h 121626"/>
              <a:gd name="connsiteX13" fmla="*/ 145005 w 165848"/>
              <a:gd name="connsiteY13" fmla="*/ 0 h 12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65848" h="121626">
                <a:moveTo>
                  <a:pt x="145005" y="0"/>
                </a:moveTo>
                <a:lnTo>
                  <a:pt x="123589" y="94185"/>
                </a:lnTo>
                <a:lnTo>
                  <a:pt x="92070" y="0"/>
                </a:lnTo>
                <a:lnTo>
                  <a:pt x="74972" y="0"/>
                </a:lnTo>
                <a:lnTo>
                  <a:pt x="44226" y="94185"/>
                </a:lnTo>
                <a:lnTo>
                  <a:pt x="21618" y="0"/>
                </a:lnTo>
                <a:lnTo>
                  <a:pt x="0" y="0"/>
                </a:lnTo>
                <a:lnTo>
                  <a:pt x="32421" y="121626"/>
                </a:lnTo>
                <a:lnTo>
                  <a:pt x="51486" y="121626"/>
                </a:lnTo>
                <a:lnTo>
                  <a:pt x="82905" y="27885"/>
                </a:lnTo>
                <a:lnTo>
                  <a:pt x="114551" y="121626"/>
                </a:lnTo>
                <a:lnTo>
                  <a:pt x="133757" y="121626"/>
                </a:lnTo>
                <a:lnTo>
                  <a:pt x="165848" y="0"/>
                </a:lnTo>
                <a:lnTo>
                  <a:pt x="145005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530371" y="765112"/>
            <a:ext cx="46523" cy="87994"/>
          </a:xfrm>
          <a:custGeom>
            <a:avLst/>
            <a:gdLst>
              <a:gd name="connsiteX0" fmla="*/ 24969 w 46523"/>
              <a:gd name="connsiteY0" fmla="*/ 87994 h 87994"/>
              <a:gd name="connsiteX1" fmla="*/ 24969 w 46523"/>
              <a:gd name="connsiteY1" fmla="*/ 51913 h 87994"/>
              <a:gd name="connsiteX2" fmla="*/ 0 w 46523"/>
              <a:gd name="connsiteY2" fmla="*/ 51913 h 87994"/>
              <a:gd name="connsiteX3" fmla="*/ 0 w 46523"/>
              <a:gd name="connsiteY3" fmla="*/ 33035 h 87994"/>
              <a:gd name="connsiteX4" fmla="*/ 24969 w 46523"/>
              <a:gd name="connsiteY4" fmla="*/ 33035 h 87994"/>
              <a:gd name="connsiteX5" fmla="*/ 24969 w 46523"/>
              <a:gd name="connsiteY5" fmla="*/ 0 h 87994"/>
              <a:gd name="connsiteX6" fmla="*/ 46523 w 46523"/>
              <a:gd name="connsiteY6" fmla="*/ 0 h 87994"/>
              <a:gd name="connsiteX7" fmla="*/ 46523 w 46523"/>
              <a:gd name="connsiteY7" fmla="*/ 87994 h 87994"/>
              <a:gd name="connsiteX8" fmla="*/ 24969 w 46523"/>
              <a:gd name="connsiteY8" fmla="*/ 87994 h 87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23" h="87994">
                <a:moveTo>
                  <a:pt x="24969" y="87994"/>
                </a:moveTo>
                <a:lnTo>
                  <a:pt x="24969" y="51913"/>
                </a:lnTo>
                <a:lnTo>
                  <a:pt x="0" y="51913"/>
                </a:lnTo>
                <a:lnTo>
                  <a:pt x="0" y="33035"/>
                </a:lnTo>
                <a:lnTo>
                  <a:pt x="24969" y="33035"/>
                </a:lnTo>
                <a:lnTo>
                  <a:pt x="24969" y="0"/>
                </a:lnTo>
                <a:lnTo>
                  <a:pt x="46523" y="0"/>
                </a:lnTo>
                <a:lnTo>
                  <a:pt x="46523" y="87994"/>
                </a:lnTo>
                <a:lnTo>
                  <a:pt x="24969" y="87994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678656" y="801015"/>
            <a:ext cx="22531" cy="11798"/>
          </a:xfrm>
          <a:custGeom>
            <a:avLst/>
            <a:gdLst>
              <a:gd name="connsiteX0" fmla="*/ 22531 w 22531"/>
              <a:gd name="connsiteY0" fmla="*/ 0 h 11798"/>
              <a:gd name="connsiteX1" fmla="*/ 0 w 22531"/>
              <a:gd name="connsiteY1" fmla="*/ 0 h 11798"/>
              <a:gd name="connsiteX2" fmla="*/ 482 w 22531"/>
              <a:gd name="connsiteY2" fmla="*/ 6406 h 11798"/>
              <a:gd name="connsiteX3" fmla="*/ 165 w 22531"/>
              <a:gd name="connsiteY3" fmla="*/ 11798 h 11798"/>
              <a:gd name="connsiteX4" fmla="*/ 22531 w 22531"/>
              <a:gd name="connsiteY4" fmla="*/ 11798 h 11798"/>
              <a:gd name="connsiteX5" fmla="*/ 22531 w 22531"/>
              <a:gd name="connsiteY5" fmla="*/ 0 h 11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531" h="11798">
                <a:moveTo>
                  <a:pt x="22531" y="0"/>
                </a:moveTo>
                <a:lnTo>
                  <a:pt x="0" y="0"/>
                </a:lnTo>
                <a:cubicBezTo>
                  <a:pt x="317" y="2017"/>
                  <a:pt x="482" y="4211"/>
                  <a:pt x="482" y="6406"/>
                </a:cubicBezTo>
                <a:cubicBezTo>
                  <a:pt x="482" y="8258"/>
                  <a:pt x="317" y="9946"/>
                  <a:pt x="165" y="11798"/>
                </a:cubicBezTo>
                <a:lnTo>
                  <a:pt x="22531" y="11798"/>
                </a:lnTo>
                <a:lnTo>
                  <a:pt x="22531" y="0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777822" y="771847"/>
            <a:ext cx="82829" cy="131318"/>
          </a:xfrm>
          <a:custGeom>
            <a:avLst/>
            <a:gdLst>
              <a:gd name="connsiteX0" fmla="*/ 0 w 82829"/>
              <a:gd name="connsiteY0" fmla="*/ 131318 h 131318"/>
              <a:gd name="connsiteX1" fmla="*/ 25603 w 82829"/>
              <a:gd name="connsiteY1" fmla="*/ 78047 h 131318"/>
              <a:gd name="connsiteX2" fmla="*/ 46524 w 82829"/>
              <a:gd name="connsiteY2" fmla="*/ 61694 h 131318"/>
              <a:gd name="connsiteX3" fmla="*/ 61109 w 82829"/>
              <a:gd name="connsiteY3" fmla="*/ 39455 h 131318"/>
              <a:gd name="connsiteX4" fmla="*/ 42626 w 82829"/>
              <a:gd name="connsiteY4" fmla="*/ 19055 h 131318"/>
              <a:gd name="connsiteX5" fmla="*/ 22849 w 82829"/>
              <a:gd name="connsiteY5" fmla="*/ 42652 h 131318"/>
              <a:gd name="connsiteX6" fmla="*/ 2106 w 82829"/>
              <a:gd name="connsiteY6" fmla="*/ 42652 h 131318"/>
              <a:gd name="connsiteX7" fmla="*/ 42957 w 82829"/>
              <a:gd name="connsiteY7" fmla="*/ 0 h 131318"/>
              <a:gd name="connsiteX8" fmla="*/ 82334 w 82829"/>
              <a:gd name="connsiteY8" fmla="*/ 39112 h 131318"/>
              <a:gd name="connsiteX9" fmla="*/ 60627 w 82829"/>
              <a:gd name="connsiteY9" fmla="*/ 76703 h 131318"/>
              <a:gd name="connsiteX10" fmla="*/ 37282 w 82829"/>
              <a:gd name="connsiteY10" fmla="*/ 95250 h 131318"/>
              <a:gd name="connsiteX11" fmla="*/ 24474 w 82829"/>
              <a:gd name="connsiteY11" fmla="*/ 113113 h 131318"/>
              <a:gd name="connsiteX12" fmla="*/ 82663 w 82829"/>
              <a:gd name="connsiteY12" fmla="*/ 112948 h 131318"/>
              <a:gd name="connsiteX13" fmla="*/ 82829 w 82829"/>
              <a:gd name="connsiteY13" fmla="*/ 131318 h 131318"/>
              <a:gd name="connsiteX14" fmla="*/ 0 w 82829"/>
              <a:gd name="connsiteY14" fmla="*/ 131318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29" h="131318">
                <a:moveTo>
                  <a:pt x="0" y="131318"/>
                </a:moveTo>
                <a:cubicBezTo>
                  <a:pt x="0" y="114635"/>
                  <a:pt x="3084" y="95580"/>
                  <a:pt x="25603" y="78047"/>
                </a:cubicBezTo>
                <a:lnTo>
                  <a:pt x="46524" y="61694"/>
                </a:lnTo>
                <a:cubicBezTo>
                  <a:pt x="53162" y="56645"/>
                  <a:pt x="60627" y="50403"/>
                  <a:pt x="61109" y="39455"/>
                </a:cubicBezTo>
                <a:cubicBezTo>
                  <a:pt x="61427" y="29001"/>
                  <a:pt x="55105" y="19055"/>
                  <a:pt x="42626" y="19055"/>
                </a:cubicBezTo>
                <a:cubicBezTo>
                  <a:pt x="29501" y="19055"/>
                  <a:pt x="22201" y="30003"/>
                  <a:pt x="22849" y="42652"/>
                </a:cubicBezTo>
                <a:lnTo>
                  <a:pt x="2106" y="42652"/>
                </a:lnTo>
                <a:cubicBezTo>
                  <a:pt x="1130" y="22087"/>
                  <a:pt x="15880" y="0"/>
                  <a:pt x="42957" y="0"/>
                </a:cubicBezTo>
                <a:cubicBezTo>
                  <a:pt x="68395" y="0"/>
                  <a:pt x="82334" y="19220"/>
                  <a:pt x="82334" y="39112"/>
                </a:cubicBezTo>
                <a:cubicBezTo>
                  <a:pt x="82334" y="59005"/>
                  <a:pt x="70350" y="68786"/>
                  <a:pt x="60627" y="76703"/>
                </a:cubicBezTo>
                <a:lnTo>
                  <a:pt x="37282" y="95250"/>
                </a:lnTo>
                <a:cubicBezTo>
                  <a:pt x="30465" y="100642"/>
                  <a:pt x="26746" y="106706"/>
                  <a:pt x="24474" y="113113"/>
                </a:cubicBezTo>
                <a:lnTo>
                  <a:pt x="82663" y="112948"/>
                </a:lnTo>
                <a:lnTo>
                  <a:pt x="82829" y="131318"/>
                </a:lnTo>
                <a:lnTo>
                  <a:pt x="0" y="131318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869391" y="798820"/>
            <a:ext cx="97414" cy="92713"/>
          </a:xfrm>
          <a:custGeom>
            <a:avLst/>
            <a:gdLst>
              <a:gd name="connsiteX0" fmla="*/ 83146 w 97414"/>
              <a:gd name="connsiteY0" fmla="*/ 89681 h 92713"/>
              <a:gd name="connsiteX1" fmla="*/ 50243 w 97414"/>
              <a:gd name="connsiteY1" fmla="*/ 57140 h 92713"/>
              <a:gd name="connsiteX2" fmla="*/ 16692 w 97414"/>
              <a:gd name="connsiteY2" fmla="*/ 92713 h 92713"/>
              <a:gd name="connsiteX3" fmla="*/ 0 w 97414"/>
              <a:gd name="connsiteY3" fmla="*/ 77540 h 92713"/>
              <a:gd name="connsiteX4" fmla="*/ 38082 w 97414"/>
              <a:gd name="connsiteY4" fmla="*/ 23939 h 92713"/>
              <a:gd name="connsiteX5" fmla="*/ 38082 w 97414"/>
              <a:gd name="connsiteY5" fmla="*/ 19727 h 92713"/>
              <a:gd name="connsiteX6" fmla="*/ 8416 w 97414"/>
              <a:gd name="connsiteY6" fmla="*/ 19727 h 92713"/>
              <a:gd name="connsiteX7" fmla="*/ 8416 w 97414"/>
              <a:gd name="connsiteY7" fmla="*/ 0 h 92713"/>
              <a:gd name="connsiteX8" fmla="*/ 91410 w 97414"/>
              <a:gd name="connsiteY8" fmla="*/ 0 h 92713"/>
              <a:gd name="connsiteX9" fmla="*/ 91410 w 97414"/>
              <a:gd name="connsiteY9" fmla="*/ 19727 h 92713"/>
              <a:gd name="connsiteX10" fmla="*/ 61909 w 97414"/>
              <a:gd name="connsiteY10" fmla="*/ 19727 h 92713"/>
              <a:gd name="connsiteX11" fmla="*/ 61909 w 97414"/>
              <a:gd name="connsiteY11" fmla="*/ 23939 h 92713"/>
              <a:gd name="connsiteX12" fmla="*/ 97414 w 97414"/>
              <a:gd name="connsiteY12" fmla="*/ 73670 h 92713"/>
              <a:gd name="connsiteX13" fmla="*/ 83146 w 97414"/>
              <a:gd name="connsiteY13" fmla="*/ 89681 h 92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7414" h="92713">
                <a:moveTo>
                  <a:pt x="83146" y="89681"/>
                </a:moveTo>
                <a:cubicBezTo>
                  <a:pt x="73575" y="83947"/>
                  <a:pt x="58990" y="72998"/>
                  <a:pt x="50243" y="57140"/>
                </a:cubicBezTo>
                <a:cubicBezTo>
                  <a:pt x="45546" y="70626"/>
                  <a:pt x="29654" y="86649"/>
                  <a:pt x="16692" y="92713"/>
                </a:cubicBezTo>
                <a:lnTo>
                  <a:pt x="0" y="77540"/>
                </a:lnTo>
                <a:cubicBezTo>
                  <a:pt x="21555" y="68609"/>
                  <a:pt x="38082" y="50911"/>
                  <a:pt x="38082" y="23939"/>
                </a:cubicBezTo>
                <a:lnTo>
                  <a:pt x="38082" y="19727"/>
                </a:lnTo>
                <a:lnTo>
                  <a:pt x="8416" y="19727"/>
                </a:lnTo>
                <a:lnTo>
                  <a:pt x="8416" y="0"/>
                </a:lnTo>
                <a:lnTo>
                  <a:pt x="91410" y="0"/>
                </a:lnTo>
                <a:lnTo>
                  <a:pt x="91410" y="19727"/>
                </a:lnTo>
                <a:lnTo>
                  <a:pt x="61909" y="19727"/>
                </a:lnTo>
                <a:lnTo>
                  <a:pt x="61909" y="23939"/>
                </a:lnTo>
                <a:cubicBezTo>
                  <a:pt x="61909" y="49223"/>
                  <a:pt x="80709" y="64054"/>
                  <a:pt x="97414" y="73670"/>
                </a:cubicBezTo>
                <a:lnTo>
                  <a:pt x="83146" y="89681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895643" y="768817"/>
            <a:ext cx="47488" cy="18547"/>
          </a:xfrm>
          <a:custGeom>
            <a:avLst/>
            <a:gdLst>
              <a:gd name="connsiteX0" fmla="*/ 0 w 47488"/>
              <a:gd name="connsiteY0" fmla="*/ 9273 h 18547"/>
              <a:gd name="connsiteX1" fmla="*/ 47488 w 47488"/>
              <a:gd name="connsiteY1" fmla="*/ 9273 h 1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88" h="18547">
                <a:moveTo>
                  <a:pt x="0" y="9273"/>
                </a:moveTo>
                <a:lnTo>
                  <a:pt x="47488" y="9273"/>
                </a:lnTo>
              </a:path>
            </a:pathLst>
          </a:custGeom>
          <a:ln w="25400">
            <a:solidFill>
              <a:srgbClr val="89898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976695" y="765112"/>
            <a:ext cx="41168" cy="148331"/>
          </a:xfrm>
          <a:custGeom>
            <a:avLst/>
            <a:gdLst>
              <a:gd name="connsiteX0" fmla="*/ 21555 w 41168"/>
              <a:gd name="connsiteY0" fmla="*/ 78555 h 148331"/>
              <a:gd name="connsiteX1" fmla="*/ 21555 w 41168"/>
              <a:gd name="connsiteY1" fmla="*/ 148331 h 148331"/>
              <a:gd name="connsiteX2" fmla="*/ 0 w 41168"/>
              <a:gd name="connsiteY2" fmla="*/ 148331 h 148331"/>
              <a:gd name="connsiteX3" fmla="*/ 0 w 41168"/>
              <a:gd name="connsiteY3" fmla="*/ 0 h 148331"/>
              <a:gd name="connsiteX4" fmla="*/ 21555 w 41168"/>
              <a:gd name="connsiteY4" fmla="*/ 0 h 148331"/>
              <a:gd name="connsiteX5" fmla="*/ 21555 w 41168"/>
              <a:gd name="connsiteY5" fmla="*/ 57647 h 148331"/>
              <a:gd name="connsiteX6" fmla="*/ 41168 w 41168"/>
              <a:gd name="connsiteY6" fmla="*/ 57647 h 148331"/>
              <a:gd name="connsiteX7" fmla="*/ 41168 w 41168"/>
              <a:gd name="connsiteY7" fmla="*/ 78555 h 148331"/>
              <a:gd name="connsiteX8" fmla="*/ 21555 w 41168"/>
              <a:gd name="connsiteY8" fmla="*/ 78555 h 148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68" h="148331">
                <a:moveTo>
                  <a:pt x="21555" y="78555"/>
                </a:moveTo>
                <a:lnTo>
                  <a:pt x="21555" y="148331"/>
                </a:lnTo>
                <a:lnTo>
                  <a:pt x="0" y="148331"/>
                </a:lnTo>
                <a:lnTo>
                  <a:pt x="0" y="0"/>
                </a:lnTo>
                <a:lnTo>
                  <a:pt x="21555" y="0"/>
                </a:lnTo>
                <a:lnTo>
                  <a:pt x="21555" y="57647"/>
                </a:lnTo>
                <a:lnTo>
                  <a:pt x="41168" y="57647"/>
                </a:lnTo>
                <a:lnTo>
                  <a:pt x="41168" y="78555"/>
                </a:lnTo>
                <a:lnTo>
                  <a:pt x="21555" y="78555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9668" y="13"/>
            <a:ext cx="13673677" cy="251726"/>
          </a:xfrm>
          <a:custGeom>
            <a:avLst/>
            <a:gdLst>
              <a:gd name="connsiteX0" fmla="*/ 0 w 13673677"/>
              <a:gd name="connsiteY0" fmla="*/ 251726 h 251726"/>
              <a:gd name="connsiteX1" fmla="*/ 13673677 w 13673677"/>
              <a:gd name="connsiteY1" fmla="*/ 251726 h 251726"/>
              <a:gd name="connsiteX2" fmla="*/ 13673677 w 13673677"/>
              <a:gd name="connsiteY2" fmla="*/ 0 h 251726"/>
              <a:gd name="connsiteX3" fmla="*/ 0 w 13673677"/>
              <a:gd name="connsiteY3" fmla="*/ 0 h 251726"/>
              <a:gd name="connsiteX4" fmla="*/ 0 w 13673677"/>
              <a:gd name="connsiteY4" fmla="*/ 251726 h 251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251726">
                <a:moveTo>
                  <a:pt x="0" y="251726"/>
                </a:moveTo>
                <a:lnTo>
                  <a:pt x="13673677" y="251726"/>
                </a:lnTo>
                <a:lnTo>
                  <a:pt x="13673677" y="0"/>
                </a:lnTo>
                <a:lnTo>
                  <a:pt x="0" y="0"/>
                </a:lnTo>
                <a:lnTo>
                  <a:pt x="0" y="25172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9668" y="0"/>
            <a:ext cx="13673677" cy="431546"/>
          </a:xfrm>
          <a:custGeom>
            <a:avLst/>
            <a:gdLst>
              <a:gd name="connsiteX0" fmla="*/ 0 w 13673677"/>
              <a:gd name="connsiteY0" fmla="*/ 431546 h 431546"/>
              <a:gd name="connsiteX1" fmla="*/ 13673677 w 13673677"/>
              <a:gd name="connsiteY1" fmla="*/ 431546 h 431546"/>
              <a:gd name="connsiteX2" fmla="*/ 13673677 w 13673677"/>
              <a:gd name="connsiteY2" fmla="*/ 0 h 431546"/>
              <a:gd name="connsiteX3" fmla="*/ 0 w 13673677"/>
              <a:gd name="connsiteY3" fmla="*/ 0 h 431546"/>
              <a:gd name="connsiteX4" fmla="*/ 0 w 13673677"/>
              <a:gd name="connsiteY4" fmla="*/ 431546 h 431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431546">
                <a:moveTo>
                  <a:pt x="0" y="431546"/>
                </a:moveTo>
                <a:lnTo>
                  <a:pt x="13673677" y="431546"/>
                </a:lnTo>
                <a:lnTo>
                  <a:pt x="13673677" y="0"/>
                </a:lnTo>
                <a:lnTo>
                  <a:pt x="0" y="0"/>
                </a:lnTo>
                <a:lnTo>
                  <a:pt x="0" y="43154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0900" y="762000"/>
            <a:ext cx="444500" cy="1651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3800" y="774700"/>
            <a:ext cx="127000" cy="1397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85900" y="774700"/>
            <a:ext cx="127000" cy="1397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200" y="2197100"/>
            <a:ext cx="13690600" cy="80772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10553700"/>
            <a:ext cx="13690600" cy="127000"/>
          </a:xfrm>
          <a:prstGeom prst="rect">
            <a:avLst/>
          </a:prstGeom>
          <a:noFill/>
        </p:spPr>
      </p:pic>
      <p:sp>
        <p:nvSpPr>
          <p:cNvPr id="30" name="TextBox 1"/>
          <p:cNvSpPr txBox="1"/>
          <p:nvPr/>
        </p:nvSpPr>
        <p:spPr>
          <a:xfrm>
            <a:off x="4711700" y="6896100"/>
            <a:ext cx="2032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104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5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105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106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1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107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108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109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5740400" y="3200400"/>
            <a:ext cx="15113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123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122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121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120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119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118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5410200" y="3200400"/>
            <a:ext cx="203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124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9601200" y="4178300"/>
            <a:ext cx="990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쓰레기분리수거장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3962400" y="3975100"/>
            <a:ext cx="1003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0" algn="l"/>
              </a:tabLst>
            </a:pP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지식산업센터</a:t>
            </a:r>
            <a:r>
              <a:rPr lang="en-US" altLang="zh-CN" sz="1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B동</a:t>
            </a:r>
          </a:p>
          <a:p>
            <a:pPr>
              <a:lnSpc>
                <a:spcPts val="1400"/>
              </a:lnSpc>
              <a:tabLst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주출입구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7353300" y="2654300"/>
            <a:ext cx="787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" algn="l"/>
              </a:tabLst>
            </a:pPr>
            <a:r>
              <a:rPr lang="en-US" altLang="zh-CN" dirty="0"/>
              <a:t>	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지식산업센터</a:t>
            </a:r>
          </a:p>
          <a:p>
            <a:pPr>
              <a:lnSpc>
                <a:spcPts val="1400"/>
              </a:lnSpc>
              <a:tabLst>
                <a:tab pos="25400" algn="l"/>
              </a:tabLst>
            </a:pP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차량</a:t>
            </a:r>
            <a:r>
              <a:rPr lang="en-US" altLang="zh-CN" sz="1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주출입구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9652000" y="3149600"/>
            <a:ext cx="9017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자전거보관소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76200" algn="l"/>
              </a:tabLst>
            </a:pP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실외기</a:t>
            </a:r>
            <a:r>
              <a:rPr lang="en-US" altLang="zh-CN" sz="1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설치공간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5867400" y="8369300"/>
            <a:ext cx="228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로비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3517900" y="6502400"/>
            <a:ext cx="495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공개공지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723900" y="8585200"/>
            <a:ext cx="78613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dirty="0"/>
              <a:t>				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111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112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113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114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115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116</a:t>
            </a:r>
            <a:r>
              <a:rPr lang="en-US" altLang="zh-CN" sz="928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117</a:t>
            </a:r>
          </a:p>
          <a:p>
            <a:pPr>
              <a:lnSpc>
                <a:spcPts val="12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dirty="0"/>
              <a:t>	</a:t>
            </a: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110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dirty="0"/>
              <a:t>		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지식산업센터</a:t>
            </a:r>
            <a:r>
              <a:rPr lang="en-US" altLang="zh-CN" sz="1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A동</a:t>
            </a:r>
          </a:p>
          <a:p>
            <a:pPr>
              <a:lnSpc>
                <a:spcPts val="14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dirty="0"/>
              <a:t>			</a:t>
            </a:r>
            <a:r>
              <a:rPr lang="en-US" altLang="zh-CN" sz="1114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주출입구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3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내용은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사실과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인ㆍ허가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시행사,시공사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제반사유에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의하여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평면도는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계약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현장에서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</a:p>
          <a:p>
            <a:pPr>
              <a:lnSpc>
                <a:spcPts val="700"/>
              </a:lnSpc>
              <a:tabLst>
                <a:tab pos="3987800" algn="l"/>
                <a:tab pos="4749800" algn="l"/>
                <a:tab pos="5003800" algn="l"/>
                <a:tab pos="5803900" algn="l"/>
              </a:tabLst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기둥의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크기는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호실별로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상이하며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측벽에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조망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간섭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발생할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모형도를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인·허가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실시공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711200" y="1562100"/>
            <a:ext cx="2362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/>
            </a:pP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4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Plan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1409700" y="2641600"/>
            <a:ext cx="9525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600"/>
              </a:lnSpc>
              <a:tabLst/>
            </a:pPr>
            <a:r>
              <a:rPr lang="en-US" altLang="zh-CN" sz="6797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1F</a:t>
            </a:r>
          </a:p>
        </p:txBody>
      </p:sp>
      <p:sp>
        <p:nvSpPr>
          <p:cNvPr id="42" name="TextBox 1"/>
          <p:cNvSpPr txBox="1"/>
          <p:nvPr/>
        </p:nvSpPr>
        <p:spPr>
          <a:xfrm>
            <a:off x="10998200" y="2476500"/>
            <a:ext cx="1016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8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근린생활시설</a:t>
            </a:r>
          </a:p>
        </p:txBody>
      </p:sp>
      <p:sp>
        <p:nvSpPr>
          <p:cNvPr id="43" name="TextBox 1"/>
          <p:cNvSpPr txBox="1"/>
          <p:nvPr/>
        </p:nvSpPr>
        <p:spPr>
          <a:xfrm>
            <a:off x="14109700" y="2768600"/>
            <a:ext cx="266700" cy="7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(단위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㎡)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E1871BAB-56B3-4EBC-AC5C-465D2F6CB976}"/>
              </a:ext>
            </a:extLst>
          </p:cNvPr>
          <p:cNvSpPr/>
          <p:nvPr/>
        </p:nvSpPr>
        <p:spPr>
          <a:xfrm>
            <a:off x="3597275" y="1472243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16(33)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942,690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">
            <a:extLst>
              <a:ext uri="{FF2B5EF4-FFF2-40B4-BE49-F238E27FC236}">
                <a16:creationId xmlns:a16="http://schemas.microsoft.com/office/drawing/2014/main" id="{14F1CD6C-1ACF-4753-AE91-9F31822C21BB}"/>
              </a:ext>
            </a:extLst>
          </p:cNvPr>
          <p:cNvSpPr txBox="1"/>
          <p:nvPr/>
        </p:nvSpPr>
        <p:spPr>
          <a:xfrm>
            <a:off x="4684299" y="3092033"/>
            <a:ext cx="197170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101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3A37E4B3-813D-4868-BD1D-7A24E4EF9D7C}"/>
              </a:ext>
            </a:extLst>
          </p:cNvPr>
          <p:cNvSpPr txBox="1"/>
          <p:nvPr/>
        </p:nvSpPr>
        <p:spPr>
          <a:xfrm>
            <a:off x="4689475" y="3368030"/>
            <a:ext cx="197170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102</a:t>
            </a:r>
          </a:p>
        </p:txBody>
      </p:sp>
      <p:sp>
        <p:nvSpPr>
          <p:cNvPr id="49" name="TextBox 1">
            <a:extLst>
              <a:ext uri="{FF2B5EF4-FFF2-40B4-BE49-F238E27FC236}">
                <a16:creationId xmlns:a16="http://schemas.microsoft.com/office/drawing/2014/main" id="{9FF6DF99-8D80-494D-ABD5-32764F204E9C}"/>
              </a:ext>
            </a:extLst>
          </p:cNvPr>
          <p:cNvSpPr txBox="1"/>
          <p:nvPr/>
        </p:nvSpPr>
        <p:spPr>
          <a:xfrm>
            <a:off x="4684299" y="3644066"/>
            <a:ext cx="197170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2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103</a:t>
            </a:r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C935F80F-0D92-4C50-8B85-FFEAC5593D8A}"/>
              </a:ext>
            </a:extLst>
          </p:cNvPr>
          <p:cNvSpPr/>
          <p:nvPr/>
        </p:nvSpPr>
        <p:spPr>
          <a:xfrm>
            <a:off x="4439984" y="2923091"/>
            <a:ext cx="726467" cy="988510"/>
          </a:xfrm>
          <a:prstGeom prst="round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화살표: 위쪽 1">
            <a:extLst>
              <a:ext uri="{FF2B5EF4-FFF2-40B4-BE49-F238E27FC236}">
                <a16:creationId xmlns:a16="http://schemas.microsoft.com/office/drawing/2014/main" id="{73963C4E-614A-4B4A-998C-DBF348AA32E5}"/>
              </a:ext>
            </a:extLst>
          </p:cNvPr>
          <p:cNvSpPr/>
          <p:nvPr/>
        </p:nvSpPr>
        <p:spPr>
          <a:xfrm>
            <a:off x="4489290" y="2133600"/>
            <a:ext cx="195009" cy="7894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88D343B-857D-4209-9A3F-EC349F604F46}"/>
              </a:ext>
            </a:extLst>
          </p:cNvPr>
          <p:cNvSpPr/>
          <p:nvPr/>
        </p:nvSpPr>
        <p:spPr>
          <a:xfrm>
            <a:off x="4271869" y="1472243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12(26)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668,920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EBAF67A-75C1-4D7C-BA71-7D344A14A627}"/>
              </a:ext>
            </a:extLst>
          </p:cNvPr>
          <p:cNvSpPr/>
          <p:nvPr/>
        </p:nvSpPr>
        <p:spPr>
          <a:xfrm>
            <a:off x="4943512" y="1469849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806,080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A4503E72-D50A-4B7B-BF7D-131EACCE3BE2}"/>
              </a:ext>
            </a:extLst>
          </p:cNvPr>
          <p:cNvSpPr/>
          <p:nvPr/>
        </p:nvSpPr>
        <p:spPr>
          <a:xfrm>
            <a:off x="4429760" y="6680199"/>
            <a:ext cx="787400" cy="2396073"/>
          </a:xfrm>
          <a:prstGeom prst="round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화살표: 위쪽 54">
            <a:extLst>
              <a:ext uri="{FF2B5EF4-FFF2-40B4-BE49-F238E27FC236}">
                <a16:creationId xmlns:a16="http://schemas.microsoft.com/office/drawing/2014/main" id="{F09C7170-235D-48F9-B8E1-C99E67D20E54}"/>
              </a:ext>
            </a:extLst>
          </p:cNvPr>
          <p:cNvSpPr/>
          <p:nvPr/>
        </p:nvSpPr>
        <p:spPr>
          <a:xfrm rot="16200000">
            <a:off x="3458814" y="6028284"/>
            <a:ext cx="195009" cy="174688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B359141-3CFE-41AD-8150-A6F7DB0B3AC7}"/>
              </a:ext>
            </a:extLst>
          </p:cNvPr>
          <p:cNvSpPr/>
          <p:nvPr/>
        </p:nvSpPr>
        <p:spPr>
          <a:xfrm>
            <a:off x="1244567" y="6802233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17(34)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891,810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B6223F7-1754-490F-8D64-EF3BE9D7F3CF}"/>
              </a:ext>
            </a:extLst>
          </p:cNvPr>
          <p:cNvSpPr/>
          <p:nvPr/>
        </p:nvSpPr>
        <p:spPr>
          <a:xfrm>
            <a:off x="1244567" y="7499763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17(34)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27,000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930,440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1D581BF-F3EB-460F-8C1A-BBE1C937E168}"/>
              </a:ext>
            </a:extLst>
          </p:cNvPr>
          <p:cNvSpPr/>
          <p:nvPr/>
        </p:nvSpPr>
        <p:spPr>
          <a:xfrm>
            <a:off x="1244567" y="8198459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14(28)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735,930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DAD2417-81BC-4F7F-BAAA-782889436F16}"/>
              </a:ext>
            </a:extLst>
          </p:cNvPr>
          <p:cNvSpPr/>
          <p:nvPr/>
        </p:nvSpPr>
        <p:spPr>
          <a:xfrm>
            <a:off x="1244567" y="8900096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792,160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640BDF7-4E15-453F-A110-38304725A726}"/>
              </a:ext>
            </a:extLst>
          </p:cNvPr>
          <p:cNvSpPr/>
          <p:nvPr/>
        </p:nvSpPr>
        <p:spPr>
          <a:xfrm>
            <a:off x="1986216" y="6803270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14(30)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26,000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779,890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3E07D83A-D8F4-470C-BA3D-C5F1BF5C7240}"/>
              </a:ext>
            </a:extLst>
          </p:cNvPr>
          <p:cNvSpPr/>
          <p:nvPr/>
        </p:nvSpPr>
        <p:spPr>
          <a:xfrm>
            <a:off x="1986216" y="7496214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109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16(34)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940,850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94F51857-41F6-4FD9-89B8-9716CFE92DCB}"/>
              </a:ext>
            </a:extLst>
          </p:cNvPr>
          <p:cNvSpPr/>
          <p:nvPr/>
        </p:nvSpPr>
        <p:spPr>
          <a:xfrm>
            <a:off x="1986216" y="8198459"/>
            <a:ext cx="69666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18(38)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30,000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1,144,720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ADB428D6-2115-486A-A9C5-976B7C271926}"/>
              </a:ext>
            </a:extLst>
          </p:cNvPr>
          <p:cNvSpPr/>
          <p:nvPr/>
        </p:nvSpPr>
        <p:spPr>
          <a:xfrm>
            <a:off x="6406516" y="8198459"/>
            <a:ext cx="2191384" cy="805047"/>
          </a:xfrm>
          <a:prstGeom prst="round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화살표: 위쪽 63">
            <a:extLst>
              <a:ext uri="{FF2B5EF4-FFF2-40B4-BE49-F238E27FC236}">
                <a16:creationId xmlns:a16="http://schemas.microsoft.com/office/drawing/2014/main" id="{494CF422-7804-4290-9B2E-391189CB5E69}"/>
              </a:ext>
            </a:extLst>
          </p:cNvPr>
          <p:cNvSpPr/>
          <p:nvPr/>
        </p:nvSpPr>
        <p:spPr>
          <a:xfrm rot="3636134">
            <a:off x="8892324" y="7425285"/>
            <a:ext cx="195009" cy="107977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1C01C688-B6E0-436C-A9C4-5B5F4F4806B2}"/>
              </a:ext>
            </a:extLst>
          </p:cNvPr>
          <p:cNvSpPr/>
          <p:nvPr/>
        </p:nvSpPr>
        <p:spPr>
          <a:xfrm>
            <a:off x="9508059" y="7617529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30,000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913,310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5F248A04-AF67-4969-A4D1-0B23D16EA781}"/>
              </a:ext>
            </a:extLst>
          </p:cNvPr>
          <p:cNvSpPr/>
          <p:nvPr/>
        </p:nvSpPr>
        <p:spPr>
          <a:xfrm>
            <a:off x="9515183" y="8261959"/>
            <a:ext cx="587667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18(37)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1,059,370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4B871EC-422B-43AF-968C-D01261ECF829}"/>
              </a:ext>
            </a:extLst>
          </p:cNvPr>
          <p:cNvSpPr/>
          <p:nvPr/>
        </p:nvSpPr>
        <p:spPr>
          <a:xfrm>
            <a:off x="9515184" y="8896959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18(37)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913,250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3A020469-CDB8-49F2-828A-5C407840A852}"/>
              </a:ext>
            </a:extLst>
          </p:cNvPr>
          <p:cNvSpPr/>
          <p:nvPr/>
        </p:nvSpPr>
        <p:spPr>
          <a:xfrm>
            <a:off x="9515184" y="9531959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872,490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76D466B5-EC0B-41D0-8041-BEA693B6AF25}"/>
              </a:ext>
            </a:extLst>
          </p:cNvPr>
          <p:cNvSpPr/>
          <p:nvPr/>
        </p:nvSpPr>
        <p:spPr>
          <a:xfrm>
            <a:off x="10352151" y="7617529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15(31)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779,010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77697DC5-3D6B-4F99-B36B-EDDF86A31D3B}"/>
              </a:ext>
            </a:extLst>
          </p:cNvPr>
          <p:cNvSpPr/>
          <p:nvPr/>
        </p:nvSpPr>
        <p:spPr>
          <a:xfrm>
            <a:off x="10352151" y="8260998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14(30)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27,000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812,340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70D2546F-479F-497C-962D-9805B06BFCFD}"/>
              </a:ext>
            </a:extLst>
          </p:cNvPr>
          <p:cNvSpPr/>
          <p:nvPr/>
        </p:nvSpPr>
        <p:spPr>
          <a:xfrm>
            <a:off x="10352151" y="8904467"/>
            <a:ext cx="587666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16(34)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27,000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908,880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id="{C5093CF0-AFAA-4D96-826B-A9213E628766}"/>
              </a:ext>
            </a:extLst>
          </p:cNvPr>
          <p:cNvSpPr/>
          <p:nvPr/>
        </p:nvSpPr>
        <p:spPr>
          <a:xfrm>
            <a:off x="5293451" y="2984500"/>
            <a:ext cx="2008702" cy="609870"/>
          </a:xfrm>
          <a:prstGeom prst="roundRect">
            <a:avLst/>
          </a:prstGeom>
          <a:noFill/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화살표: 위쪽 72">
            <a:extLst>
              <a:ext uri="{FF2B5EF4-FFF2-40B4-BE49-F238E27FC236}">
                <a16:creationId xmlns:a16="http://schemas.microsoft.com/office/drawing/2014/main" id="{42DDEF31-097C-45F6-B549-13840B1C2AF4}"/>
              </a:ext>
            </a:extLst>
          </p:cNvPr>
          <p:cNvSpPr/>
          <p:nvPr/>
        </p:nvSpPr>
        <p:spPr>
          <a:xfrm>
            <a:off x="7071968" y="2204637"/>
            <a:ext cx="195009" cy="78949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1C879142-8C64-4588-BCFF-53182C466569}"/>
              </a:ext>
            </a:extLst>
          </p:cNvPr>
          <p:cNvSpPr/>
          <p:nvPr/>
        </p:nvSpPr>
        <p:spPr>
          <a:xfrm>
            <a:off x="6962177" y="1073460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12(25)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474,570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881F8E45-7E48-4676-AB3E-2B000CF04078}"/>
              </a:ext>
            </a:extLst>
          </p:cNvPr>
          <p:cNvSpPr/>
          <p:nvPr/>
        </p:nvSpPr>
        <p:spPr>
          <a:xfrm>
            <a:off x="7669326" y="1073460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119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11(22)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425,490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E03E79AA-1C84-494B-A544-351E7357F04C}"/>
              </a:ext>
            </a:extLst>
          </p:cNvPr>
          <p:cNvSpPr/>
          <p:nvPr/>
        </p:nvSpPr>
        <p:spPr>
          <a:xfrm>
            <a:off x="8371242" y="1073460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458,190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08CBE596-86A4-4FE2-85A9-8C4636E263E5}"/>
              </a:ext>
            </a:extLst>
          </p:cNvPr>
          <p:cNvSpPr/>
          <p:nvPr/>
        </p:nvSpPr>
        <p:spPr>
          <a:xfrm>
            <a:off x="9073158" y="1067035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458,190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7714DDFF-8F17-42BA-BE2F-F2DDCD640D37}"/>
              </a:ext>
            </a:extLst>
          </p:cNvPr>
          <p:cNvSpPr/>
          <p:nvPr/>
        </p:nvSpPr>
        <p:spPr>
          <a:xfrm>
            <a:off x="7669326" y="1762916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19,000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458,190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66FB948-860C-415F-9EC3-3CECE4BA5EBE}"/>
              </a:ext>
            </a:extLst>
          </p:cNvPr>
          <p:cNvSpPr/>
          <p:nvPr/>
        </p:nvSpPr>
        <p:spPr>
          <a:xfrm>
            <a:off x="8380228" y="1762576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12(24)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22,000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530,540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25431B59-12F0-4ABC-9000-9BFD98DB8F1A}"/>
              </a:ext>
            </a:extLst>
          </p:cNvPr>
          <p:cNvSpPr/>
          <p:nvPr/>
        </p:nvSpPr>
        <p:spPr>
          <a:xfrm>
            <a:off x="9089267" y="1762576"/>
            <a:ext cx="609600" cy="580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124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18(38)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20,000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757,880</a:t>
            </a:r>
          </a:p>
          <a:p>
            <a:pPr algn="ctr"/>
            <a:endParaRPr lang="ko-KR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6E403C-6060-C212-E79A-65AEF8307346}"/>
              </a:ext>
            </a:extLst>
          </p:cNvPr>
          <p:cNvSpPr txBox="1"/>
          <p:nvPr/>
        </p:nvSpPr>
        <p:spPr>
          <a:xfrm>
            <a:off x="9412081" y="4694243"/>
            <a:ext cx="512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highlight>
                  <a:srgbClr val="00FFFF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특장점</a:t>
            </a:r>
            <a:endParaRPr lang="en-US" altLang="ko-KR" sz="2800" b="1" dirty="0">
              <a:highlight>
                <a:srgbClr val="00FFFF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층 상가 면적 작음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호실부족 </a:t>
            </a:r>
            <a:r>
              <a:rPr lang="ko-KR" altLang="en-US" sz="1600" b="1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으로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지하 </a:t>
            </a:r>
            <a:r>
              <a:rPr lang="ko-KR" altLang="en-US" sz="1600" b="1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썬큰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 설계로 인한 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지하 임대 활용이 유리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제일 </a:t>
            </a:r>
            <a:r>
              <a:rPr lang="ko-KR" altLang="en-US" sz="1600" b="1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큰평형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 전용</a:t>
            </a:r>
            <a:r>
              <a:rPr lang="en-US" altLang="ko-KR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실</a:t>
            </a:r>
            <a:r>
              <a:rPr lang="en-US" altLang="ko-KR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면적</a:t>
            </a:r>
            <a:r>
              <a:rPr lang="en-US" altLang="ko-KR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평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1065E2E6-296B-A881-62F9-629FEF8CAE7F}"/>
              </a:ext>
            </a:extLst>
          </p:cNvPr>
          <p:cNvSpPr/>
          <p:nvPr/>
        </p:nvSpPr>
        <p:spPr>
          <a:xfrm>
            <a:off x="7764178" y="8851106"/>
            <a:ext cx="1036460" cy="12486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편의 점</a:t>
            </a:r>
            <a:endParaRPr lang="en-US" altLang="ko-KR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지정권</a:t>
            </a:r>
            <a:endParaRPr lang="en-US" altLang="ko-KR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임대</a:t>
            </a: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B27FD8EA-0212-650D-5ABC-53A71C023BAD}"/>
              </a:ext>
            </a:extLst>
          </p:cNvPr>
          <p:cNvSpPr/>
          <p:nvPr/>
        </p:nvSpPr>
        <p:spPr>
          <a:xfrm>
            <a:off x="7883932" y="8198120"/>
            <a:ext cx="701268" cy="787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C6BCC044-BFD8-7CD3-10F0-075E1B33A9DE}"/>
              </a:ext>
            </a:extLst>
          </p:cNvPr>
          <p:cNvSpPr/>
          <p:nvPr/>
        </p:nvSpPr>
        <p:spPr>
          <a:xfrm>
            <a:off x="5675180" y="2877592"/>
            <a:ext cx="294170" cy="787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사각형: 둥근 모서리 80">
            <a:extLst>
              <a:ext uri="{FF2B5EF4-FFF2-40B4-BE49-F238E27FC236}">
                <a16:creationId xmlns:a16="http://schemas.microsoft.com/office/drawing/2014/main" id="{96B0D032-6F65-C298-C9C8-D99D1A510E44}"/>
              </a:ext>
            </a:extLst>
          </p:cNvPr>
          <p:cNvSpPr/>
          <p:nvPr/>
        </p:nvSpPr>
        <p:spPr>
          <a:xfrm>
            <a:off x="5458795" y="2406958"/>
            <a:ext cx="837382" cy="4022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부동산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지정권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임대가능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2" name="사각형: 둥근 모서리 81">
            <a:extLst>
              <a:ext uri="{FF2B5EF4-FFF2-40B4-BE49-F238E27FC236}">
                <a16:creationId xmlns:a16="http://schemas.microsoft.com/office/drawing/2014/main" id="{2FBF0A11-94EB-783C-8993-9413C4A20772}"/>
              </a:ext>
            </a:extLst>
          </p:cNvPr>
          <p:cNvSpPr/>
          <p:nvPr/>
        </p:nvSpPr>
        <p:spPr>
          <a:xfrm>
            <a:off x="6002007" y="2881766"/>
            <a:ext cx="294170" cy="787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사각형: 둥근 모서리 82">
            <a:extLst>
              <a:ext uri="{FF2B5EF4-FFF2-40B4-BE49-F238E27FC236}">
                <a16:creationId xmlns:a16="http://schemas.microsoft.com/office/drawing/2014/main" id="{3006EE18-7C42-AFC1-C1D0-E0AFE65D50F8}"/>
              </a:ext>
            </a:extLst>
          </p:cNvPr>
          <p:cNvSpPr/>
          <p:nvPr/>
        </p:nvSpPr>
        <p:spPr>
          <a:xfrm>
            <a:off x="3455324" y="8305484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커피숍 운영 확정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4" name="사각형: 둥근 모서리 83">
            <a:extLst>
              <a:ext uri="{FF2B5EF4-FFF2-40B4-BE49-F238E27FC236}">
                <a16:creationId xmlns:a16="http://schemas.microsoft.com/office/drawing/2014/main" id="{0EE5DACB-D7DA-A21B-FF41-A944C08006CA}"/>
              </a:ext>
            </a:extLst>
          </p:cNvPr>
          <p:cNvSpPr/>
          <p:nvPr/>
        </p:nvSpPr>
        <p:spPr>
          <a:xfrm>
            <a:off x="6105384" y="3485991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highlight>
                  <a:srgbClr val="FFFF00"/>
                </a:highlight>
              </a:rPr>
              <a:t>1</a:t>
            </a:r>
            <a:r>
              <a:rPr lang="ko-KR" alt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층상가</a:t>
            </a:r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매매임대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5" name="사각형: 둥근 모서리 84">
            <a:extLst>
              <a:ext uri="{FF2B5EF4-FFF2-40B4-BE49-F238E27FC236}">
                <a16:creationId xmlns:a16="http://schemas.microsoft.com/office/drawing/2014/main" id="{9922970C-0F8E-9098-C0C3-5898291272A8}"/>
              </a:ext>
            </a:extLst>
          </p:cNvPr>
          <p:cNvSpPr/>
          <p:nvPr/>
        </p:nvSpPr>
        <p:spPr>
          <a:xfrm>
            <a:off x="5381620" y="6791060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부동산 운영 확정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6" name="사각형: 둥근 모서리 85">
            <a:extLst>
              <a:ext uri="{FF2B5EF4-FFF2-40B4-BE49-F238E27FC236}">
                <a16:creationId xmlns:a16="http://schemas.microsoft.com/office/drawing/2014/main" id="{FAD36CE9-85F8-685C-F44D-6B5A5849FC45}"/>
              </a:ext>
            </a:extLst>
          </p:cNvPr>
          <p:cNvSpPr/>
          <p:nvPr/>
        </p:nvSpPr>
        <p:spPr>
          <a:xfrm>
            <a:off x="6897452" y="7760605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>
                <a:solidFill>
                  <a:schemeClr val="tx1"/>
                </a:solidFill>
                <a:highlight>
                  <a:srgbClr val="FFFF00"/>
                </a:highlight>
              </a:rPr>
              <a:t>부동산 </a:t>
            </a:r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운영 확정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7" name="화살표: 위쪽 86">
            <a:extLst>
              <a:ext uri="{FF2B5EF4-FFF2-40B4-BE49-F238E27FC236}">
                <a16:creationId xmlns:a16="http://schemas.microsoft.com/office/drawing/2014/main" id="{746FA8BD-D054-2145-290E-9620456C201B}"/>
              </a:ext>
            </a:extLst>
          </p:cNvPr>
          <p:cNvSpPr/>
          <p:nvPr/>
        </p:nvSpPr>
        <p:spPr>
          <a:xfrm>
            <a:off x="7463822" y="7998777"/>
            <a:ext cx="215910" cy="33586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화살표: 위쪽 87">
            <a:extLst>
              <a:ext uri="{FF2B5EF4-FFF2-40B4-BE49-F238E27FC236}">
                <a16:creationId xmlns:a16="http://schemas.microsoft.com/office/drawing/2014/main" id="{3BA5C6E1-DC4F-CF70-DC41-885BA4254D76}"/>
              </a:ext>
            </a:extLst>
          </p:cNvPr>
          <p:cNvSpPr/>
          <p:nvPr/>
        </p:nvSpPr>
        <p:spPr>
          <a:xfrm rot="5400000">
            <a:off x="5144936" y="6770113"/>
            <a:ext cx="215910" cy="33586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화살표: 위쪽 88">
            <a:extLst>
              <a:ext uri="{FF2B5EF4-FFF2-40B4-BE49-F238E27FC236}">
                <a16:creationId xmlns:a16="http://schemas.microsoft.com/office/drawing/2014/main" id="{37DC888A-719F-D481-3E8B-48C8B91DE058}"/>
              </a:ext>
            </a:extLst>
          </p:cNvPr>
          <p:cNvSpPr/>
          <p:nvPr/>
        </p:nvSpPr>
        <p:spPr>
          <a:xfrm rot="10592341">
            <a:off x="8155982" y="8785756"/>
            <a:ext cx="215910" cy="33586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사각형: 둥근 모서리 89">
            <a:extLst>
              <a:ext uri="{FF2B5EF4-FFF2-40B4-BE49-F238E27FC236}">
                <a16:creationId xmlns:a16="http://schemas.microsoft.com/office/drawing/2014/main" id="{BF0D488C-74E5-3D95-D720-27333611824E}"/>
              </a:ext>
            </a:extLst>
          </p:cNvPr>
          <p:cNvSpPr/>
          <p:nvPr/>
        </p:nvSpPr>
        <p:spPr>
          <a:xfrm>
            <a:off x="3088766" y="3056665"/>
            <a:ext cx="1036460" cy="12486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편의 점</a:t>
            </a:r>
            <a:endParaRPr lang="en-US" altLang="ko-KR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지정권</a:t>
            </a:r>
            <a:endParaRPr lang="en-US" altLang="ko-KR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임대</a:t>
            </a:r>
          </a:p>
        </p:txBody>
      </p:sp>
      <p:sp>
        <p:nvSpPr>
          <p:cNvPr id="91" name="화살표: 위쪽 90">
            <a:extLst>
              <a:ext uri="{FF2B5EF4-FFF2-40B4-BE49-F238E27FC236}">
                <a16:creationId xmlns:a16="http://schemas.microsoft.com/office/drawing/2014/main" id="{B9B3EBCF-3F09-A1AA-A05D-BE2BD37163CD}"/>
              </a:ext>
            </a:extLst>
          </p:cNvPr>
          <p:cNvSpPr/>
          <p:nvPr/>
        </p:nvSpPr>
        <p:spPr>
          <a:xfrm rot="16200000">
            <a:off x="4188847" y="3229400"/>
            <a:ext cx="330201" cy="667425"/>
          </a:xfrm>
          <a:prstGeom prst="up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4013059E-3FF5-12AC-6931-D048A3241D47}"/>
              </a:ext>
            </a:extLst>
          </p:cNvPr>
          <p:cNvSpPr/>
          <p:nvPr/>
        </p:nvSpPr>
        <p:spPr>
          <a:xfrm>
            <a:off x="4379004" y="3219764"/>
            <a:ext cx="838155" cy="7877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13320" y="1062141"/>
            <a:ext cx="11527599" cy="20314"/>
          </a:xfrm>
          <a:custGeom>
            <a:avLst/>
            <a:gdLst>
              <a:gd name="connsiteX0" fmla="*/ 11521249 w 11527599"/>
              <a:gd name="connsiteY0" fmla="*/ 6350 h 20314"/>
              <a:gd name="connsiteX1" fmla="*/ 6350 w 11527599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7599" h="20314">
                <a:moveTo>
                  <a:pt x="1152124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633005" y="1060871"/>
            <a:ext cx="767964" cy="30468"/>
          </a:xfrm>
          <a:custGeom>
            <a:avLst/>
            <a:gdLst>
              <a:gd name="connsiteX0" fmla="*/ 760344 w 767964"/>
              <a:gd name="connsiteY0" fmla="*/ 7619 h 30468"/>
              <a:gd name="connsiteX1" fmla="*/ 7619 w 767964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4" h="30468">
                <a:moveTo>
                  <a:pt x="760344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957234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281458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597686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21910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246133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660875" y="742185"/>
            <a:ext cx="100448" cy="170875"/>
          </a:xfrm>
          <a:custGeom>
            <a:avLst/>
            <a:gdLst>
              <a:gd name="connsiteX0" fmla="*/ 73448 w 100448"/>
              <a:gd name="connsiteY0" fmla="*/ 143129 h 170875"/>
              <a:gd name="connsiteX1" fmla="*/ 73448 w 100448"/>
              <a:gd name="connsiteY1" fmla="*/ 0 h 170875"/>
              <a:gd name="connsiteX2" fmla="*/ 54013 w 100448"/>
              <a:gd name="connsiteY2" fmla="*/ 0 h 170875"/>
              <a:gd name="connsiteX3" fmla="*/ 9749 w 100448"/>
              <a:gd name="connsiteY3" fmla="*/ 21034 h 170875"/>
              <a:gd name="connsiteX4" fmla="*/ 6346 w 100448"/>
              <a:gd name="connsiteY4" fmla="*/ 21034 h 170875"/>
              <a:gd name="connsiteX5" fmla="*/ 6346 w 100448"/>
              <a:gd name="connsiteY5" fmla="*/ 36080 h 170875"/>
              <a:gd name="connsiteX6" fmla="*/ 33461 w 100448"/>
              <a:gd name="connsiteY6" fmla="*/ 36080 h 170875"/>
              <a:gd name="connsiteX7" fmla="*/ 33461 w 100448"/>
              <a:gd name="connsiteY7" fmla="*/ 143129 h 170875"/>
              <a:gd name="connsiteX8" fmla="*/ 18482 w 100448"/>
              <a:gd name="connsiteY8" fmla="*/ 155778 h 170875"/>
              <a:gd name="connsiteX9" fmla="*/ 0 w 100448"/>
              <a:gd name="connsiteY9" fmla="*/ 155778 h 170875"/>
              <a:gd name="connsiteX10" fmla="*/ 0 w 100448"/>
              <a:gd name="connsiteY10" fmla="*/ 170875 h 170875"/>
              <a:gd name="connsiteX11" fmla="*/ 100448 w 100448"/>
              <a:gd name="connsiteY11" fmla="*/ 170875 h 170875"/>
              <a:gd name="connsiteX12" fmla="*/ 100448 w 100448"/>
              <a:gd name="connsiteY12" fmla="*/ 155778 h 170875"/>
              <a:gd name="connsiteX13" fmla="*/ 88376 w 100448"/>
              <a:gd name="connsiteY13" fmla="*/ 155778 h 170875"/>
              <a:gd name="connsiteX14" fmla="*/ 73448 w 100448"/>
              <a:gd name="connsiteY14" fmla="*/ 143129 h 17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0448" h="170875">
                <a:moveTo>
                  <a:pt x="73448" y="143129"/>
                </a:moveTo>
                <a:lnTo>
                  <a:pt x="73448" y="0"/>
                </a:lnTo>
                <a:lnTo>
                  <a:pt x="54013" y="0"/>
                </a:lnTo>
                <a:cubicBezTo>
                  <a:pt x="52795" y="1966"/>
                  <a:pt x="43984" y="21034"/>
                  <a:pt x="9749" y="21034"/>
                </a:cubicBezTo>
                <a:lnTo>
                  <a:pt x="6346" y="21034"/>
                </a:lnTo>
                <a:lnTo>
                  <a:pt x="6346" y="36080"/>
                </a:lnTo>
                <a:lnTo>
                  <a:pt x="33461" y="36080"/>
                </a:lnTo>
                <a:lnTo>
                  <a:pt x="33461" y="143129"/>
                </a:lnTo>
                <a:cubicBezTo>
                  <a:pt x="33461" y="150754"/>
                  <a:pt x="29754" y="155778"/>
                  <a:pt x="18482" y="155778"/>
                </a:cubicBezTo>
                <a:lnTo>
                  <a:pt x="0" y="155778"/>
                </a:lnTo>
                <a:lnTo>
                  <a:pt x="0" y="170875"/>
                </a:lnTo>
                <a:lnTo>
                  <a:pt x="100448" y="170875"/>
                </a:lnTo>
                <a:lnTo>
                  <a:pt x="100448" y="155778"/>
                </a:lnTo>
                <a:lnTo>
                  <a:pt x="88376" y="155778"/>
                </a:lnTo>
                <a:cubicBezTo>
                  <a:pt x="77116" y="155778"/>
                  <a:pt x="73448" y="150754"/>
                  <a:pt x="73448" y="143129"/>
                </a:cubicBez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472350" y="723195"/>
            <a:ext cx="188532" cy="189867"/>
          </a:xfrm>
          <a:custGeom>
            <a:avLst/>
            <a:gdLst>
              <a:gd name="connsiteX0" fmla="*/ 163448 w 188532"/>
              <a:gd name="connsiteY0" fmla="*/ 0 h 189867"/>
              <a:gd name="connsiteX1" fmla="*/ 106071 w 188532"/>
              <a:gd name="connsiteY1" fmla="*/ 140770 h 189867"/>
              <a:gd name="connsiteX2" fmla="*/ 50522 w 188532"/>
              <a:gd name="connsiteY2" fmla="*/ 0 h 189867"/>
              <a:gd name="connsiteX3" fmla="*/ 0 w 188532"/>
              <a:gd name="connsiteY3" fmla="*/ 0 h 189867"/>
              <a:gd name="connsiteX4" fmla="*/ 78131 w 188532"/>
              <a:gd name="connsiteY4" fmla="*/ 189867 h 189867"/>
              <a:gd name="connsiteX5" fmla="*/ 109308 w 188532"/>
              <a:gd name="connsiteY5" fmla="*/ 189867 h 189867"/>
              <a:gd name="connsiteX6" fmla="*/ 188532 w 188532"/>
              <a:gd name="connsiteY6" fmla="*/ 0 h 189867"/>
              <a:gd name="connsiteX7" fmla="*/ 163448 w 188532"/>
              <a:gd name="connsiteY7" fmla="*/ 0 h 189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8532" h="189867">
                <a:moveTo>
                  <a:pt x="163448" y="0"/>
                </a:moveTo>
                <a:lnTo>
                  <a:pt x="106071" y="140770"/>
                </a:lnTo>
                <a:lnTo>
                  <a:pt x="50522" y="0"/>
                </a:lnTo>
                <a:lnTo>
                  <a:pt x="0" y="0"/>
                </a:lnTo>
                <a:lnTo>
                  <a:pt x="78131" y="189867"/>
                </a:lnTo>
                <a:lnTo>
                  <a:pt x="109308" y="189867"/>
                </a:lnTo>
                <a:lnTo>
                  <a:pt x="188532" y="0"/>
                </a:lnTo>
                <a:lnTo>
                  <a:pt x="163448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3091255" y="719247"/>
            <a:ext cx="136410" cy="197783"/>
          </a:xfrm>
          <a:custGeom>
            <a:avLst/>
            <a:gdLst>
              <a:gd name="connsiteX0" fmla="*/ 84656 w 136410"/>
              <a:gd name="connsiteY0" fmla="*/ 77971 h 197783"/>
              <a:gd name="connsiteX1" fmla="*/ 55548 w 136410"/>
              <a:gd name="connsiteY1" fmla="*/ 52091 h 197783"/>
              <a:gd name="connsiteX2" fmla="*/ 77940 w 136410"/>
              <a:gd name="connsiteY2" fmla="*/ 36080 h 197783"/>
              <a:gd name="connsiteX3" fmla="*/ 92412 w 136410"/>
              <a:gd name="connsiteY3" fmla="*/ 37691 h 197783"/>
              <a:gd name="connsiteX4" fmla="*/ 99648 w 136410"/>
              <a:gd name="connsiteY4" fmla="*/ 38199 h 197783"/>
              <a:gd name="connsiteX5" fmla="*/ 124452 w 136410"/>
              <a:gd name="connsiteY5" fmla="*/ 15959 h 197783"/>
              <a:gd name="connsiteX6" fmla="*/ 126572 w 136410"/>
              <a:gd name="connsiteY6" fmla="*/ 9857 h 197783"/>
              <a:gd name="connsiteX7" fmla="*/ 75796 w 136410"/>
              <a:gd name="connsiteY7" fmla="*/ 0 h 197783"/>
              <a:gd name="connsiteX8" fmla="*/ 9038 w 136410"/>
              <a:gd name="connsiteY8" fmla="*/ 57114 h 197783"/>
              <a:gd name="connsiteX9" fmla="*/ 20843 w 136410"/>
              <a:gd name="connsiteY9" fmla="*/ 90810 h 197783"/>
              <a:gd name="connsiteX10" fmla="*/ 55548 w 136410"/>
              <a:gd name="connsiteY10" fmla="*/ 114572 h 197783"/>
              <a:gd name="connsiteX11" fmla="*/ 89975 w 136410"/>
              <a:gd name="connsiteY11" fmla="*/ 143053 h 197783"/>
              <a:gd name="connsiteX12" fmla="*/ 61946 w 136410"/>
              <a:gd name="connsiteY12" fmla="*/ 161474 h 197783"/>
              <a:gd name="connsiteX13" fmla="*/ 18152 w 136410"/>
              <a:gd name="connsiteY13" fmla="*/ 147316 h 197783"/>
              <a:gd name="connsiteX14" fmla="*/ 0 w 136410"/>
              <a:gd name="connsiteY14" fmla="*/ 181012 h 197783"/>
              <a:gd name="connsiteX15" fmla="*/ 64841 w 136410"/>
              <a:gd name="connsiteY15" fmla="*/ 197783 h 197783"/>
              <a:gd name="connsiteX16" fmla="*/ 136410 w 136410"/>
              <a:gd name="connsiteY16" fmla="*/ 138258 h 197783"/>
              <a:gd name="connsiteX17" fmla="*/ 84656 w 136410"/>
              <a:gd name="connsiteY17" fmla="*/ 77971 h 197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36410" h="197783">
                <a:moveTo>
                  <a:pt x="84656" y="77971"/>
                </a:moveTo>
                <a:cubicBezTo>
                  <a:pt x="68865" y="70423"/>
                  <a:pt x="55548" y="64397"/>
                  <a:pt x="55548" y="52091"/>
                </a:cubicBezTo>
                <a:cubicBezTo>
                  <a:pt x="55548" y="42931"/>
                  <a:pt x="62962" y="36080"/>
                  <a:pt x="77940" y="36080"/>
                </a:cubicBezTo>
                <a:cubicBezTo>
                  <a:pt x="83298" y="36080"/>
                  <a:pt x="87881" y="36575"/>
                  <a:pt x="92412" y="37691"/>
                </a:cubicBezTo>
                <a:cubicBezTo>
                  <a:pt x="94798" y="37920"/>
                  <a:pt x="97223" y="38199"/>
                  <a:pt x="99648" y="38199"/>
                </a:cubicBezTo>
                <a:cubicBezTo>
                  <a:pt x="112216" y="38199"/>
                  <a:pt x="119642" y="30701"/>
                  <a:pt x="124452" y="15959"/>
                </a:cubicBezTo>
                <a:lnTo>
                  <a:pt x="126572" y="9857"/>
                </a:lnTo>
                <a:cubicBezTo>
                  <a:pt x="124452" y="9324"/>
                  <a:pt x="103381" y="0"/>
                  <a:pt x="75796" y="0"/>
                </a:cubicBezTo>
                <a:cubicBezTo>
                  <a:pt x="32052" y="0"/>
                  <a:pt x="9038" y="27999"/>
                  <a:pt x="9038" y="57114"/>
                </a:cubicBezTo>
                <a:cubicBezTo>
                  <a:pt x="9038" y="71767"/>
                  <a:pt x="13594" y="82437"/>
                  <a:pt x="20843" y="90810"/>
                </a:cubicBezTo>
                <a:cubicBezTo>
                  <a:pt x="30185" y="101492"/>
                  <a:pt x="43312" y="108647"/>
                  <a:pt x="55548" y="114572"/>
                </a:cubicBezTo>
                <a:cubicBezTo>
                  <a:pt x="73714" y="123326"/>
                  <a:pt x="89975" y="130050"/>
                  <a:pt x="89975" y="143053"/>
                </a:cubicBezTo>
                <a:cubicBezTo>
                  <a:pt x="89975" y="154814"/>
                  <a:pt x="77940" y="161474"/>
                  <a:pt x="61946" y="161474"/>
                </a:cubicBezTo>
                <a:cubicBezTo>
                  <a:pt x="39820" y="161474"/>
                  <a:pt x="20601" y="148623"/>
                  <a:pt x="18152" y="147316"/>
                </a:cubicBezTo>
                <a:lnTo>
                  <a:pt x="0" y="181012"/>
                </a:lnTo>
                <a:cubicBezTo>
                  <a:pt x="3210" y="182902"/>
                  <a:pt x="26720" y="197783"/>
                  <a:pt x="64841" y="197783"/>
                </a:cubicBezTo>
                <a:cubicBezTo>
                  <a:pt x="105767" y="197783"/>
                  <a:pt x="136410" y="174288"/>
                  <a:pt x="136410" y="138258"/>
                </a:cubicBezTo>
                <a:cubicBezTo>
                  <a:pt x="136410" y="102444"/>
                  <a:pt x="107925" y="89097"/>
                  <a:pt x="84656" y="77971"/>
                </a:cubicBez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253655" y="723209"/>
            <a:ext cx="159945" cy="191935"/>
          </a:xfrm>
          <a:custGeom>
            <a:avLst/>
            <a:gdLst>
              <a:gd name="connsiteX0" fmla="*/ 82016 w 159945"/>
              <a:gd name="connsiteY0" fmla="*/ 90658 h 191935"/>
              <a:gd name="connsiteX1" fmla="*/ 155985 w 159945"/>
              <a:gd name="connsiteY1" fmla="*/ 0 h 191935"/>
              <a:gd name="connsiteX2" fmla="*/ 103305 w 159945"/>
              <a:gd name="connsiteY2" fmla="*/ 0 h 191935"/>
              <a:gd name="connsiteX3" fmla="*/ 44087 w 159945"/>
              <a:gd name="connsiteY3" fmla="*/ 78225 h 191935"/>
              <a:gd name="connsiteX4" fmla="*/ 43515 w 159945"/>
              <a:gd name="connsiteY4" fmla="*/ 78225 h 191935"/>
              <a:gd name="connsiteX5" fmla="*/ 43515 w 159945"/>
              <a:gd name="connsiteY5" fmla="*/ 0 h 191935"/>
              <a:gd name="connsiteX6" fmla="*/ 0 w 159945"/>
              <a:gd name="connsiteY6" fmla="*/ 0 h 191935"/>
              <a:gd name="connsiteX7" fmla="*/ 0 w 159945"/>
              <a:gd name="connsiteY7" fmla="*/ 191935 h 191935"/>
              <a:gd name="connsiteX8" fmla="*/ 2424 w 159945"/>
              <a:gd name="connsiteY8" fmla="*/ 191935 h 191935"/>
              <a:gd name="connsiteX9" fmla="*/ 43515 w 159945"/>
              <a:gd name="connsiteY9" fmla="*/ 152200 h 191935"/>
              <a:gd name="connsiteX10" fmla="*/ 43515 w 159945"/>
              <a:gd name="connsiteY10" fmla="*/ 107886 h 191935"/>
              <a:gd name="connsiteX11" fmla="*/ 44581 w 159945"/>
              <a:gd name="connsiteY11" fmla="*/ 107886 h 191935"/>
              <a:gd name="connsiteX12" fmla="*/ 104903 w 159945"/>
              <a:gd name="connsiteY12" fmla="*/ 189854 h 191935"/>
              <a:gd name="connsiteX13" fmla="*/ 159945 w 159945"/>
              <a:gd name="connsiteY13" fmla="*/ 189854 h 191935"/>
              <a:gd name="connsiteX14" fmla="*/ 82016 w 159945"/>
              <a:gd name="connsiteY14" fmla="*/ 90658 h 19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59945" h="191935">
                <a:moveTo>
                  <a:pt x="82016" y="90658"/>
                </a:moveTo>
                <a:lnTo>
                  <a:pt x="155985" y="0"/>
                </a:lnTo>
                <a:lnTo>
                  <a:pt x="103305" y="0"/>
                </a:lnTo>
                <a:lnTo>
                  <a:pt x="44087" y="78225"/>
                </a:lnTo>
                <a:lnTo>
                  <a:pt x="43515" y="78225"/>
                </a:lnTo>
                <a:lnTo>
                  <a:pt x="43515" y="0"/>
                </a:lnTo>
                <a:lnTo>
                  <a:pt x="0" y="0"/>
                </a:lnTo>
                <a:lnTo>
                  <a:pt x="0" y="191935"/>
                </a:lnTo>
                <a:lnTo>
                  <a:pt x="2424" y="191935"/>
                </a:lnTo>
                <a:cubicBezTo>
                  <a:pt x="21325" y="191935"/>
                  <a:pt x="43515" y="183409"/>
                  <a:pt x="43515" y="152200"/>
                </a:cubicBezTo>
                <a:lnTo>
                  <a:pt x="43515" y="107886"/>
                </a:lnTo>
                <a:lnTo>
                  <a:pt x="44581" y="107886"/>
                </a:lnTo>
                <a:lnTo>
                  <a:pt x="104903" y="189854"/>
                </a:lnTo>
                <a:lnTo>
                  <a:pt x="159945" y="189854"/>
                </a:lnTo>
                <a:lnTo>
                  <a:pt x="82016" y="90658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812354" y="757841"/>
            <a:ext cx="71936" cy="155220"/>
          </a:xfrm>
          <a:custGeom>
            <a:avLst/>
            <a:gdLst>
              <a:gd name="connsiteX0" fmla="*/ 37599 w 71936"/>
              <a:gd name="connsiteY0" fmla="*/ 113202 h 155220"/>
              <a:gd name="connsiteX1" fmla="*/ 54418 w 71936"/>
              <a:gd name="connsiteY1" fmla="*/ 143320 h 155220"/>
              <a:gd name="connsiteX2" fmla="*/ 68674 w 71936"/>
              <a:gd name="connsiteY2" fmla="*/ 139349 h 155220"/>
              <a:gd name="connsiteX3" fmla="*/ 71936 w 71936"/>
              <a:gd name="connsiteY3" fmla="*/ 144944 h 155220"/>
              <a:gd name="connsiteX4" fmla="*/ 46243 w 71936"/>
              <a:gd name="connsiteY4" fmla="*/ 155220 h 155220"/>
              <a:gd name="connsiteX5" fmla="*/ 26872 w 71936"/>
              <a:gd name="connsiteY5" fmla="*/ 149612 h 155220"/>
              <a:gd name="connsiteX6" fmla="*/ 16349 w 71936"/>
              <a:gd name="connsiteY6" fmla="*/ 119038 h 155220"/>
              <a:gd name="connsiteX7" fmla="*/ 16349 w 71936"/>
              <a:gd name="connsiteY7" fmla="*/ 45037 h 155220"/>
              <a:gd name="connsiteX8" fmla="*/ 0 w 71936"/>
              <a:gd name="connsiteY8" fmla="*/ 45037 h 155220"/>
              <a:gd name="connsiteX9" fmla="*/ 0 w 71936"/>
              <a:gd name="connsiteY9" fmla="*/ 31513 h 155220"/>
              <a:gd name="connsiteX10" fmla="*/ 16349 w 71936"/>
              <a:gd name="connsiteY10" fmla="*/ 31513 h 155220"/>
              <a:gd name="connsiteX11" fmla="*/ 16349 w 71936"/>
              <a:gd name="connsiteY11" fmla="*/ 0 h 155220"/>
              <a:gd name="connsiteX12" fmla="*/ 37599 w 71936"/>
              <a:gd name="connsiteY12" fmla="*/ 0 h 155220"/>
              <a:gd name="connsiteX13" fmla="*/ 37599 w 71936"/>
              <a:gd name="connsiteY13" fmla="*/ 31513 h 155220"/>
              <a:gd name="connsiteX14" fmla="*/ 62594 w 71936"/>
              <a:gd name="connsiteY14" fmla="*/ 31513 h 155220"/>
              <a:gd name="connsiteX15" fmla="*/ 62594 w 71936"/>
              <a:gd name="connsiteY15" fmla="*/ 45037 h 155220"/>
              <a:gd name="connsiteX16" fmla="*/ 37599 w 71936"/>
              <a:gd name="connsiteY16" fmla="*/ 45037 h 155220"/>
              <a:gd name="connsiteX17" fmla="*/ 37599 w 71936"/>
              <a:gd name="connsiteY17" fmla="*/ 113202 h 15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1936" h="155220">
                <a:moveTo>
                  <a:pt x="37599" y="113202"/>
                </a:moveTo>
                <a:cubicBezTo>
                  <a:pt x="37599" y="128362"/>
                  <a:pt x="37599" y="143320"/>
                  <a:pt x="54418" y="143320"/>
                </a:cubicBezTo>
                <a:cubicBezTo>
                  <a:pt x="60500" y="143320"/>
                  <a:pt x="64701" y="141214"/>
                  <a:pt x="68674" y="139349"/>
                </a:cubicBezTo>
                <a:cubicBezTo>
                  <a:pt x="69600" y="140973"/>
                  <a:pt x="70997" y="143320"/>
                  <a:pt x="71936" y="144944"/>
                </a:cubicBezTo>
                <a:cubicBezTo>
                  <a:pt x="67493" y="148673"/>
                  <a:pt x="60030" y="155220"/>
                  <a:pt x="46243" y="155220"/>
                </a:cubicBezTo>
                <a:cubicBezTo>
                  <a:pt x="37129" y="155220"/>
                  <a:pt x="30364" y="151959"/>
                  <a:pt x="26872" y="149612"/>
                </a:cubicBezTo>
                <a:cubicBezTo>
                  <a:pt x="17288" y="142850"/>
                  <a:pt x="16349" y="133272"/>
                  <a:pt x="16349" y="119038"/>
                </a:cubicBezTo>
                <a:lnTo>
                  <a:pt x="16349" y="45037"/>
                </a:lnTo>
                <a:lnTo>
                  <a:pt x="0" y="45037"/>
                </a:lnTo>
                <a:lnTo>
                  <a:pt x="0" y="31513"/>
                </a:lnTo>
                <a:lnTo>
                  <a:pt x="16349" y="31513"/>
                </a:lnTo>
                <a:lnTo>
                  <a:pt x="16349" y="0"/>
                </a:lnTo>
                <a:lnTo>
                  <a:pt x="37599" y="0"/>
                </a:lnTo>
                <a:lnTo>
                  <a:pt x="37599" y="31513"/>
                </a:lnTo>
                <a:lnTo>
                  <a:pt x="62594" y="31513"/>
                </a:lnTo>
                <a:lnTo>
                  <a:pt x="62594" y="45037"/>
                </a:lnTo>
                <a:lnTo>
                  <a:pt x="37599" y="45037"/>
                </a:lnTo>
                <a:lnTo>
                  <a:pt x="37599" y="11320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4329118" y="791446"/>
            <a:ext cx="64233" cy="121613"/>
          </a:xfrm>
          <a:custGeom>
            <a:avLst/>
            <a:gdLst>
              <a:gd name="connsiteX0" fmla="*/ 21491 w 64233"/>
              <a:gd name="connsiteY0" fmla="*/ 121613 h 121613"/>
              <a:gd name="connsiteX1" fmla="*/ 0 w 64233"/>
              <a:gd name="connsiteY1" fmla="*/ 121613 h 121613"/>
              <a:gd name="connsiteX2" fmla="*/ 0 w 64233"/>
              <a:gd name="connsiteY2" fmla="*/ 2816 h 121613"/>
              <a:gd name="connsiteX3" fmla="*/ 21491 w 64233"/>
              <a:gd name="connsiteY3" fmla="*/ 2816 h 121613"/>
              <a:gd name="connsiteX4" fmla="*/ 21491 w 64233"/>
              <a:gd name="connsiteY4" fmla="*/ 19156 h 121613"/>
              <a:gd name="connsiteX5" fmla="*/ 51855 w 64233"/>
              <a:gd name="connsiteY5" fmla="*/ 0 h 121613"/>
              <a:gd name="connsiteX6" fmla="*/ 64233 w 64233"/>
              <a:gd name="connsiteY6" fmla="*/ 2816 h 121613"/>
              <a:gd name="connsiteX7" fmla="*/ 64233 w 64233"/>
              <a:gd name="connsiteY7" fmla="*/ 21947 h 121613"/>
              <a:gd name="connsiteX8" fmla="*/ 46003 w 64233"/>
              <a:gd name="connsiteY8" fmla="*/ 17050 h 121613"/>
              <a:gd name="connsiteX9" fmla="*/ 21491 w 64233"/>
              <a:gd name="connsiteY9" fmla="*/ 31285 h 121613"/>
              <a:gd name="connsiteX10" fmla="*/ 21491 w 64233"/>
              <a:gd name="connsiteY10" fmla="*/ 121613 h 121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233" h="121613">
                <a:moveTo>
                  <a:pt x="21491" y="121613"/>
                </a:moveTo>
                <a:lnTo>
                  <a:pt x="0" y="121613"/>
                </a:lnTo>
                <a:lnTo>
                  <a:pt x="0" y="2816"/>
                </a:lnTo>
                <a:lnTo>
                  <a:pt x="21491" y="2816"/>
                </a:lnTo>
                <a:lnTo>
                  <a:pt x="21491" y="19156"/>
                </a:lnTo>
                <a:cubicBezTo>
                  <a:pt x="25477" y="13549"/>
                  <a:pt x="34807" y="0"/>
                  <a:pt x="51855" y="0"/>
                </a:cubicBezTo>
                <a:cubicBezTo>
                  <a:pt x="57923" y="0"/>
                  <a:pt x="60957" y="1408"/>
                  <a:pt x="64233" y="2816"/>
                </a:cubicBezTo>
                <a:lnTo>
                  <a:pt x="64233" y="21947"/>
                </a:lnTo>
                <a:cubicBezTo>
                  <a:pt x="60500" y="20323"/>
                  <a:pt x="53950" y="17050"/>
                  <a:pt x="46003" y="17050"/>
                </a:cubicBezTo>
                <a:cubicBezTo>
                  <a:pt x="31760" y="17050"/>
                  <a:pt x="23840" y="28024"/>
                  <a:pt x="21491" y="31285"/>
                </a:cubicBezTo>
                <a:lnTo>
                  <a:pt x="21491" y="121613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023063" y="791433"/>
            <a:ext cx="165848" cy="121626"/>
          </a:xfrm>
          <a:custGeom>
            <a:avLst/>
            <a:gdLst>
              <a:gd name="connsiteX0" fmla="*/ 145005 w 165848"/>
              <a:gd name="connsiteY0" fmla="*/ 0 h 121626"/>
              <a:gd name="connsiteX1" fmla="*/ 123589 w 165848"/>
              <a:gd name="connsiteY1" fmla="*/ 94185 h 121626"/>
              <a:gd name="connsiteX2" fmla="*/ 92070 w 165848"/>
              <a:gd name="connsiteY2" fmla="*/ 0 h 121626"/>
              <a:gd name="connsiteX3" fmla="*/ 74972 w 165848"/>
              <a:gd name="connsiteY3" fmla="*/ 0 h 121626"/>
              <a:gd name="connsiteX4" fmla="*/ 44226 w 165848"/>
              <a:gd name="connsiteY4" fmla="*/ 94185 h 121626"/>
              <a:gd name="connsiteX5" fmla="*/ 21618 w 165848"/>
              <a:gd name="connsiteY5" fmla="*/ 0 h 121626"/>
              <a:gd name="connsiteX6" fmla="*/ 0 w 165848"/>
              <a:gd name="connsiteY6" fmla="*/ 0 h 121626"/>
              <a:gd name="connsiteX7" fmla="*/ 32421 w 165848"/>
              <a:gd name="connsiteY7" fmla="*/ 121626 h 121626"/>
              <a:gd name="connsiteX8" fmla="*/ 51486 w 165848"/>
              <a:gd name="connsiteY8" fmla="*/ 121626 h 121626"/>
              <a:gd name="connsiteX9" fmla="*/ 82905 w 165848"/>
              <a:gd name="connsiteY9" fmla="*/ 27885 h 121626"/>
              <a:gd name="connsiteX10" fmla="*/ 114551 w 165848"/>
              <a:gd name="connsiteY10" fmla="*/ 121626 h 121626"/>
              <a:gd name="connsiteX11" fmla="*/ 133757 w 165848"/>
              <a:gd name="connsiteY11" fmla="*/ 121626 h 121626"/>
              <a:gd name="connsiteX12" fmla="*/ 165848 w 165848"/>
              <a:gd name="connsiteY12" fmla="*/ 0 h 121626"/>
              <a:gd name="connsiteX13" fmla="*/ 145005 w 165848"/>
              <a:gd name="connsiteY13" fmla="*/ 0 h 12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65848" h="121626">
                <a:moveTo>
                  <a:pt x="145005" y="0"/>
                </a:moveTo>
                <a:lnTo>
                  <a:pt x="123589" y="94185"/>
                </a:lnTo>
                <a:lnTo>
                  <a:pt x="92070" y="0"/>
                </a:lnTo>
                <a:lnTo>
                  <a:pt x="74972" y="0"/>
                </a:lnTo>
                <a:lnTo>
                  <a:pt x="44226" y="94185"/>
                </a:lnTo>
                <a:lnTo>
                  <a:pt x="21618" y="0"/>
                </a:lnTo>
                <a:lnTo>
                  <a:pt x="0" y="0"/>
                </a:lnTo>
                <a:lnTo>
                  <a:pt x="32421" y="121626"/>
                </a:lnTo>
                <a:lnTo>
                  <a:pt x="51486" y="121626"/>
                </a:lnTo>
                <a:lnTo>
                  <a:pt x="82905" y="27885"/>
                </a:lnTo>
                <a:lnTo>
                  <a:pt x="114551" y="121626"/>
                </a:lnTo>
                <a:lnTo>
                  <a:pt x="133757" y="121626"/>
                </a:lnTo>
                <a:lnTo>
                  <a:pt x="165848" y="0"/>
                </a:lnTo>
                <a:lnTo>
                  <a:pt x="145005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2530371" y="765112"/>
            <a:ext cx="46523" cy="87994"/>
          </a:xfrm>
          <a:custGeom>
            <a:avLst/>
            <a:gdLst>
              <a:gd name="connsiteX0" fmla="*/ 24969 w 46523"/>
              <a:gd name="connsiteY0" fmla="*/ 87994 h 87994"/>
              <a:gd name="connsiteX1" fmla="*/ 24969 w 46523"/>
              <a:gd name="connsiteY1" fmla="*/ 51913 h 87994"/>
              <a:gd name="connsiteX2" fmla="*/ 0 w 46523"/>
              <a:gd name="connsiteY2" fmla="*/ 51913 h 87994"/>
              <a:gd name="connsiteX3" fmla="*/ 0 w 46523"/>
              <a:gd name="connsiteY3" fmla="*/ 33035 h 87994"/>
              <a:gd name="connsiteX4" fmla="*/ 24969 w 46523"/>
              <a:gd name="connsiteY4" fmla="*/ 33035 h 87994"/>
              <a:gd name="connsiteX5" fmla="*/ 24969 w 46523"/>
              <a:gd name="connsiteY5" fmla="*/ 0 h 87994"/>
              <a:gd name="connsiteX6" fmla="*/ 46523 w 46523"/>
              <a:gd name="connsiteY6" fmla="*/ 0 h 87994"/>
              <a:gd name="connsiteX7" fmla="*/ 46523 w 46523"/>
              <a:gd name="connsiteY7" fmla="*/ 87994 h 87994"/>
              <a:gd name="connsiteX8" fmla="*/ 24969 w 46523"/>
              <a:gd name="connsiteY8" fmla="*/ 87994 h 87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23" h="87994">
                <a:moveTo>
                  <a:pt x="24969" y="87994"/>
                </a:moveTo>
                <a:lnTo>
                  <a:pt x="24969" y="51913"/>
                </a:lnTo>
                <a:lnTo>
                  <a:pt x="0" y="51913"/>
                </a:lnTo>
                <a:lnTo>
                  <a:pt x="0" y="33035"/>
                </a:lnTo>
                <a:lnTo>
                  <a:pt x="24969" y="33035"/>
                </a:lnTo>
                <a:lnTo>
                  <a:pt x="24969" y="0"/>
                </a:lnTo>
                <a:lnTo>
                  <a:pt x="46523" y="0"/>
                </a:lnTo>
                <a:lnTo>
                  <a:pt x="46523" y="87994"/>
                </a:lnTo>
                <a:lnTo>
                  <a:pt x="24969" y="87994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678656" y="801015"/>
            <a:ext cx="22531" cy="11798"/>
          </a:xfrm>
          <a:custGeom>
            <a:avLst/>
            <a:gdLst>
              <a:gd name="connsiteX0" fmla="*/ 22531 w 22531"/>
              <a:gd name="connsiteY0" fmla="*/ 0 h 11798"/>
              <a:gd name="connsiteX1" fmla="*/ 0 w 22531"/>
              <a:gd name="connsiteY1" fmla="*/ 0 h 11798"/>
              <a:gd name="connsiteX2" fmla="*/ 482 w 22531"/>
              <a:gd name="connsiteY2" fmla="*/ 6406 h 11798"/>
              <a:gd name="connsiteX3" fmla="*/ 165 w 22531"/>
              <a:gd name="connsiteY3" fmla="*/ 11798 h 11798"/>
              <a:gd name="connsiteX4" fmla="*/ 22531 w 22531"/>
              <a:gd name="connsiteY4" fmla="*/ 11798 h 11798"/>
              <a:gd name="connsiteX5" fmla="*/ 22531 w 22531"/>
              <a:gd name="connsiteY5" fmla="*/ 0 h 11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531" h="11798">
                <a:moveTo>
                  <a:pt x="22531" y="0"/>
                </a:moveTo>
                <a:lnTo>
                  <a:pt x="0" y="0"/>
                </a:lnTo>
                <a:cubicBezTo>
                  <a:pt x="317" y="2017"/>
                  <a:pt x="482" y="4211"/>
                  <a:pt x="482" y="6406"/>
                </a:cubicBezTo>
                <a:cubicBezTo>
                  <a:pt x="482" y="8258"/>
                  <a:pt x="317" y="9946"/>
                  <a:pt x="165" y="11798"/>
                </a:cubicBezTo>
                <a:lnTo>
                  <a:pt x="22531" y="11798"/>
                </a:lnTo>
                <a:lnTo>
                  <a:pt x="22531" y="0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2777822" y="771847"/>
            <a:ext cx="82829" cy="131318"/>
          </a:xfrm>
          <a:custGeom>
            <a:avLst/>
            <a:gdLst>
              <a:gd name="connsiteX0" fmla="*/ 0 w 82829"/>
              <a:gd name="connsiteY0" fmla="*/ 131318 h 131318"/>
              <a:gd name="connsiteX1" fmla="*/ 25603 w 82829"/>
              <a:gd name="connsiteY1" fmla="*/ 78047 h 131318"/>
              <a:gd name="connsiteX2" fmla="*/ 46524 w 82829"/>
              <a:gd name="connsiteY2" fmla="*/ 61694 h 131318"/>
              <a:gd name="connsiteX3" fmla="*/ 61109 w 82829"/>
              <a:gd name="connsiteY3" fmla="*/ 39455 h 131318"/>
              <a:gd name="connsiteX4" fmla="*/ 42626 w 82829"/>
              <a:gd name="connsiteY4" fmla="*/ 19055 h 131318"/>
              <a:gd name="connsiteX5" fmla="*/ 22849 w 82829"/>
              <a:gd name="connsiteY5" fmla="*/ 42652 h 131318"/>
              <a:gd name="connsiteX6" fmla="*/ 2106 w 82829"/>
              <a:gd name="connsiteY6" fmla="*/ 42652 h 131318"/>
              <a:gd name="connsiteX7" fmla="*/ 42957 w 82829"/>
              <a:gd name="connsiteY7" fmla="*/ 0 h 131318"/>
              <a:gd name="connsiteX8" fmla="*/ 82334 w 82829"/>
              <a:gd name="connsiteY8" fmla="*/ 39112 h 131318"/>
              <a:gd name="connsiteX9" fmla="*/ 60627 w 82829"/>
              <a:gd name="connsiteY9" fmla="*/ 76703 h 131318"/>
              <a:gd name="connsiteX10" fmla="*/ 37282 w 82829"/>
              <a:gd name="connsiteY10" fmla="*/ 95250 h 131318"/>
              <a:gd name="connsiteX11" fmla="*/ 24474 w 82829"/>
              <a:gd name="connsiteY11" fmla="*/ 113113 h 131318"/>
              <a:gd name="connsiteX12" fmla="*/ 82663 w 82829"/>
              <a:gd name="connsiteY12" fmla="*/ 112948 h 131318"/>
              <a:gd name="connsiteX13" fmla="*/ 82829 w 82829"/>
              <a:gd name="connsiteY13" fmla="*/ 131318 h 131318"/>
              <a:gd name="connsiteX14" fmla="*/ 0 w 82829"/>
              <a:gd name="connsiteY14" fmla="*/ 131318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29" h="131318">
                <a:moveTo>
                  <a:pt x="0" y="131318"/>
                </a:moveTo>
                <a:cubicBezTo>
                  <a:pt x="0" y="114635"/>
                  <a:pt x="3084" y="95580"/>
                  <a:pt x="25603" y="78047"/>
                </a:cubicBezTo>
                <a:lnTo>
                  <a:pt x="46524" y="61694"/>
                </a:lnTo>
                <a:cubicBezTo>
                  <a:pt x="53162" y="56645"/>
                  <a:pt x="60627" y="50403"/>
                  <a:pt x="61109" y="39455"/>
                </a:cubicBezTo>
                <a:cubicBezTo>
                  <a:pt x="61427" y="29001"/>
                  <a:pt x="55105" y="19055"/>
                  <a:pt x="42626" y="19055"/>
                </a:cubicBezTo>
                <a:cubicBezTo>
                  <a:pt x="29501" y="19055"/>
                  <a:pt x="22201" y="30003"/>
                  <a:pt x="22849" y="42652"/>
                </a:cubicBezTo>
                <a:lnTo>
                  <a:pt x="2106" y="42652"/>
                </a:lnTo>
                <a:cubicBezTo>
                  <a:pt x="1130" y="22087"/>
                  <a:pt x="15880" y="0"/>
                  <a:pt x="42957" y="0"/>
                </a:cubicBezTo>
                <a:cubicBezTo>
                  <a:pt x="68395" y="0"/>
                  <a:pt x="82334" y="19220"/>
                  <a:pt x="82334" y="39112"/>
                </a:cubicBezTo>
                <a:cubicBezTo>
                  <a:pt x="82334" y="59005"/>
                  <a:pt x="70350" y="68786"/>
                  <a:pt x="60627" y="76703"/>
                </a:cubicBezTo>
                <a:lnTo>
                  <a:pt x="37282" y="95250"/>
                </a:lnTo>
                <a:cubicBezTo>
                  <a:pt x="30465" y="100642"/>
                  <a:pt x="26746" y="106706"/>
                  <a:pt x="24474" y="113113"/>
                </a:cubicBezTo>
                <a:lnTo>
                  <a:pt x="82663" y="112948"/>
                </a:lnTo>
                <a:lnTo>
                  <a:pt x="82829" y="131318"/>
                </a:lnTo>
                <a:lnTo>
                  <a:pt x="0" y="131318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869391" y="798820"/>
            <a:ext cx="97414" cy="92713"/>
          </a:xfrm>
          <a:custGeom>
            <a:avLst/>
            <a:gdLst>
              <a:gd name="connsiteX0" fmla="*/ 83146 w 97414"/>
              <a:gd name="connsiteY0" fmla="*/ 89681 h 92713"/>
              <a:gd name="connsiteX1" fmla="*/ 50243 w 97414"/>
              <a:gd name="connsiteY1" fmla="*/ 57140 h 92713"/>
              <a:gd name="connsiteX2" fmla="*/ 16692 w 97414"/>
              <a:gd name="connsiteY2" fmla="*/ 92713 h 92713"/>
              <a:gd name="connsiteX3" fmla="*/ 0 w 97414"/>
              <a:gd name="connsiteY3" fmla="*/ 77540 h 92713"/>
              <a:gd name="connsiteX4" fmla="*/ 38082 w 97414"/>
              <a:gd name="connsiteY4" fmla="*/ 23939 h 92713"/>
              <a:gd name="connsiteX5" fmla="*/ 38082 w 97414"/>
              <a:gd name="connsiteY5" fmla="*/ 19727 h 92713"/>
              <a:gd name="connsiteX6" fmla="*/ 8416 w 97414"/>
              <a:gd name="connsiteY6" fmla="*/ 19727 h 92713"/>
              <a:gd name="connsiteX7" fmla="*/ 8416 w 97414"/>
              <a:gd name="connsiteY7" fmla="*/ 0 h 92713"/>
              <a:gd name="connsiteX8" fmla="*/ 91410 w 97414"/>
              <a:gd name="connsiteY8" fmla="*/ 0 h 92713"/>
              <a:gd name="connsiteX9" fmla="*/ 91410 w 97414"/>
              <a:gd name="connsiteY9" fmla="*/ 19727 h 92713"/>
              <a:gd name="connsiteX10" fmla="*/ 61909 w 97414"/>
              <a:gd name="connsiteY10" fmla="*/ 19727 h 92713"/>
              <a:gd name="connsiteX11" fmla="*/ 61909 w 97414"/>
              <a:gd name="connsiteY11" fmla="*/ 23939 h 92713"/>
              <a:gd name="connsiteX12" fmla="*/ 97414 w 97414"/>
              <a:gd name="connsiteY12" fmla="*/ 73670 h 92713"/>
              <a:gd name="connsiteX13" fmla="*/ 83146 w 97414"/>
              <a:gd name="connsiteY13" fmla="*/ 89681 h 92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7414" h="92713">
                <a:moveTo>
                  <a:pt x="83146" y="89681"/>
                </a:moveTo>
                <a:cubicBezTo>
                  <a:pt x="73575" y="83947"/>
                  <a:pt x="58990" y="72998"/>
                  <a:pt x="50243" y="57140"/>
                </a:cubicBezTo>
                <a:cubicBezTo>
                  <a:pt x="45546" y="70626"/>
                  <a:pt x="29654" y="86649"/>
                  <a:pt x="16692" y="92713"/>
                </a:cubicBezTo>
                <a:lnTo>
                  <a:pt x="0" y="77540"/>
                </a:lnTo>
                <a:cubicBezTo>
                  <a:pt x="21555" y="68609"/>
                  <a:pt x="38082" y="50911"/>
                  <a:pt x="38082" y="23939"/>
                </a:cubicBezTo>
                <a:lnTo>
                  <a:pt x="38082" y="19727"/>
                </a:lnTo>
                <a:lnTo>
                  <a:pt x="8416" y="19727"/>
                </a:lnTo>
                <a:lnTo>
                  <a:pt x="8416" y="0"/>
                </a:lnTo>
                <a:lnTo>
                  <a:pt x="91410" y="0"/>
                </a:lnTo>
                <a:lnTo>
                  <a:pt x="91410" y="19727"/>
                </a:lnTo>
                <a:lnTo>
                  <a:pt x="61909" y="19727"/>
                </a:lnTo>
                <a:lnTo>
                  <a:pt x="61909" y="23939"/>
                </a:lnTo>
                <a:cubicBezTo>
                  <a:pt x="61909" y="49223"/>
                  <a:pt x="80709" y="64054"/>
                  <a:pt x="97414" y="73670"/>
                </a:cubicBezTo>
                <a:lnTo>
                  <a:pt x="83146" y="89681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895643" y="768817"/>
            <a:ext cx="47488" cy="18547"/>
          </a:xfrm>
          <a:custGeom>
            <a:avLst/>
            <a:gdLst>
              <a:gd name="connsiteX0" fmla="*/ 0 w 47488"/>
              <a:gd name="connsiteY0" fmla="*/ 9273 h 18547"/>
              <a:gd name="connsiteX1" fmla="*/ 47488 w 47488"/>
              <a:gd name="connsiteY1" fmla="*/ 9273 h 1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88" h="18547">
                <a:moveTo>
                  <a:pt x="0" y="9273"/>
                </a:moveTo>
                <a:lnTo>
                  <a:pt x="47488" y="9273"/>
                </a:lnTo>
              </a:path>
            </a:pathLst>
          </a:custGeom>
          <a:ln w="25400">
            <a:solidFill>
              <a:srgbClr val="89898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976695" y="765112"/>
            <a:ext cx="41168" cy="148331"/>
          </a:xfrm>
          <a:custGeom>
            <a:avLst/>
            <a:gdLst>
              <a:gd name="connsiteX0" fmla="*/ 21555 w 41168"/>
              <a:gd name="connsiteY0" fmla="*/ 78555 h 148331"/>
              <a:gd name="connsiteX1" fmla="*/ 21555 w 41168"/>
              <a:gd name="connsiteY1" fmla="*/ 148331 h 148331"/>
              <a:gd name="connsiteX2" fmla="*/ 0 w 41168"/>
              <a:gd name="connsiteY2" fmla="*/ 148331 h 148331"/>
              <a:gd name="connsiteX3" fmla="*/ 0 w 41168"/>
              <a:gd name="connsiteY3" fmla="*/ 0 h 148331"/>
              <a:gd name="connsiteX4" fmla="*/ 21555 w 41168"/>
              <a:gd name="connsiteY4" fmla="*/ 0 h 148331"/>
              <a:gd name="connsiteX5" fmla="*/ 21555 w 41168"/>
              <a:gd name="connsiteY5" fmla="*/ 57647 h 148331"/>
              <a:gd name="connsiteX6" fmla="*/ 41168 w 41168"/>
              <a:gd name="connsiteY6" fmla="*/ 57647 h 148331"/>
              <a:gd name="connsiteX7" fmla="*/ 41168 w 41168"/>
              <a:gd name="connsiteY7" fmla="*/ 78555 h 148331"/>
              <a:gd name="connsiteX8" fmla="*/ 21555 w 41168"/>
              <a:gd name="connsiteY8" fmla="*/ 78555 h 148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68" h="148331">
                <a:moveTo>
                  <a:pt x="21555" y="78555"/>
                </a:moveTo>
                <a:lnTo>
                  <a:pt x="21555" y="148331"/>
                </a:lnTo>
                <a:lnTo>
                  <a:pt x="0" y="148331"/>
                </a:lnTo>
                <a:lnTo>
                  <a:pt x="0" y="0"/>
                </a:lnTo>
                <a:lnTo>
                  <a:pt x="21555" y="0"/>
                </a:lnTo>
                <a:lnTo>
                  <a:pt x="21555" y="57647"/>
                </a:lnTo>
                <a:lnTo>
                  <a:pt x="41168" y="57647"/>
                </a:lnTo>
                <a:lnTo>
                  <a:pt x="41168" y="78555"/>
                </a:lnTo>
                <a:lnTo>
                  <a:pt x="21555" y="78555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19668" y="13"/>
            <a:ext cx="13673677" cy="251726"/>
          </a:xfrm>
          <a:custGeom>
            <a:avLst/>
            <a:gdLst>
              <a:gd name="connsiteX0" fmla="*/ 0 w 13673677"/>
              <a:gd name="connsiteY0" fmla="*/ 251726 h 251726"/>
              <a:gd name="connsiteX1" fmla="*/ 13673677 w 13673677"/>
              <a:gd name="connsiteY1" fmla="*/ 251726 h 251726"/>
              <a:gd name="connsiteX2" fmla="*/ 13673677 w 13673677"/>
              <a:gd name="connsiteY2" fmla="*/ 0 h 251726"/>
              <a:gd name="connsiteX3" fmla="*/ 0 w 13673677"/>
              <a:gd name="connsiteY3" fmla="*/ 0 h 251726"/>
              <a:gd name="connsiteX4" fmla="*/ 0 w 13673677"/>
              <a:gd name="connsiteY4" fmla="*/ 251726 h 2517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251726">
                <a:moveTo>
                  <a:pt x="0" y="251726"/>
                </a:moveTo>
                <a:lnTo>
                  <a:pt x="13673677" y="251726"/>
                </a:lnTo>
                <a:lnTo>
                  <a:pt x="13673677" y="0"/>
                </a:lnTo>
                <a:lnTo>
                  <a:pt x="0" y="0"/>
                </a:lnTo>
                <a:lnTo>
                  <a:pt x="0" y="25172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13317" y="9963652"/>
            <a:ext cx="13686375" cy="20314"/>
          </a:xfrm>
          <a:custGeom>
            <a:avLst/>
            <a:gdLst>
              <a:gd name="connsiteX0" fmla="*/ 6350 w 13686375"/>
              <a:gd name="connsiteY0" fmla="*/ 6350 h 20314"/>
              <a:gd name="connsiteX1" fmla="*/ 13680025 w 13686375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86375" h="20314">
                <a:moveTo>
                  <a:pt x="6350" y="6350"/>
                </a:moveTo>
                <a:lnTo>
                  <a:pt x="13680025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824728" y="2482146"/>
            <a:ext cx="59681" cy="59652"/>
          </a:xfrm>
          <a:custGeom>
            <a:avLst/>
            <a:gdLst>
              <a:gd name="connsiteX0" fmla="*/ 6350 w 59681"/>
              <a:gd name="connsiteY0" fmla="*/ 6350 h 59652"/>
              <a:gd name="connsiteX1" fmla="*/ 53331 w 59681"/>
              <a:gd name="connsiteY1" fmla="*/ 53302 h 5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681" h="59652">
                <a:moveTo>
                  <a:pt x="6350" y="6350"/>
                </a:moveTo>
                <a:lnTo>
                  <a:pt x="53331" y="5330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817196" y="2482146"/>
            <a:ext cx="153644" cy="153558"/>
          </a:xfrm>
          <a:custGeom>
            <a:avLst/>
            <a:gdLst>
              <a:gd name="connsiteX0" fmla="*/ 6350 w 153644"/>
              <a:gd name="connsiteY0" fmla="*/ 6350 h 153558"/>
              <a:gd name="connsiteX1" fmla="*/ 147294 w 153644"/>
              <a:gd name="connsiteY1" fmla="*/ 147208 h 153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644" h="153558">
                <a:moveTo>
                  <a:pt x="6350" y="6350"/>
                </a:moveTo>
                <a:lnTo>
                  <a:pt x="147294" y="14720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825329" y="2482146"/>
            <a:ext cx="231945" cy="231813"/>
          </a:xfrm>
          <a:custGeom>
            <a:avLst/>
            <a:gdLst>
              <a:gd name="connsiteX0" fmla="*/ 6350 w 231945"/>
              <a:gd name="connsiteY0" fmla="*/ 6350 h 231813"/>
              <a:gd name="connsiteX1" fmla="*/ 225595 w 231945"/>
              <a:gd name="connsiteY1" fmla="*/ 225463 h 231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1945" h="231813">
                <a:moveTo>
                  <a:pt x="6350" y="6350"/>
                </a:moveTo>
                <a:lnTo>
                  <a:pt x="225595" y="22546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17807" y="2482146"/>
            <a:ext cx="325907" cy="325719"/>
          </a:xfrm>
          <a:custGeom>
            <a:avLst/>
            <a:gdLst>
              <a:gd name="connsiteX0" fmla="*/ 6350 w 325907"/>
              <a:gd name="connsiteY0" fmla="*/ 6350 h 325719"/>
              <a:gd name="connsiteX1" fmla="*/ 319557 w 325907"/>
              <a:gd name="connsiteY1" fmla="*/ 319369 h 325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907" h="325719">
                <a:moveTo>
                  <a:pt x="6350" y="6350"/>
                </a:moveTo>
                <a:lnTo>
                  <a:pt x="319557" y="31936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25942" y="2482146"/>
            <a:ext cx="404209" cy="403974"/>
          </a:xfrm>
          <a:custGeom>
            <a:avLst/>
            <a:gdLst>
              <a:gd name="connsiteX0" fmla="*/ 6350 w 404209"/>
              <a:gd name="connsiteY0" fmla="*/ 6350 h 403974"/>
              <a:gd name="connsiteX1" fmla="*/ 397859 w 404209"/>
              <a:gd name="connsiteY1" fmla="*/ 397624 h 403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4209" h="403974">
                <a:moveTo>
                  <a:pt x="6350" y="6350"/>
                </a:moveTo>
                <a:lnTo>
                  <a:pt x="397859" y="39762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18414" y="2482146"/>
            <a:ext cx="498171" cy="497880"/>
          </a:xfrm>
          <a:custGeom>
            <a:avLst/>
            <a:gdLst>
              <a:gd name="connsiteX0" fmla="*/ 6350 w 498171"/>
              <a:gd name="connsiteY0" fmla="*/ 6350 h 497880"/>
              <a:gd name="connsiteX1" fmla="*/ 491821 w 498171"/>
              <a:gd name="connsiteY1" fmla="*/ 491530 h 497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8171" h="497880">
                <a:moveTo>
                  <a:pt x="6350" y="6350"/>
                </a:moveTo>
                <a:lnTo>
                  <a:pt x="491821" y="491530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26548" y="2482146"/>
            <a:ext cx="576472" cy="576135"/>
          </a:xfrm>
          <a:custGeom>
            <a:avLst/>
            <a:gdLst>
              <a:gd name="connsiteX0" fmla="*/ 6350 w 576472"/>
              <a:gd name="connsiteY0" fmla="*/ 6350 h 576135"/>
              <a:gd name="connsiteX1" fmla="*/ 570122 w 576472"/>
              <a:gd name="connsiteY1" fmla="*/ 569785 h 576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6472" h="576135">
                <a:moveTo>
                  <a:pt x="6350" y="6350"/>
                </a:moveTo>
                <a:lnTo>
                  <a:pt x="570122" y="56978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819030" y="2482146"/>
            <a:ext cx="670434" cy="670041"/>
          </a:xfrm>
          <a:custGeom>
            <a:avLst/>
            <a:gdLst>
              <a:gd name="connsiteX0" fmla="*/ 6350 w 670434"/>
              <a:gd name="connsiteY0" fmla="*/ 6350 h 670041"/>
              <a:gd name="connsiteX1" fmla="*/ 664084 w 670434"/>
              <a:gd name="connsiteY1" fmla="*/ 663691 h 670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0434" h="670041">
                <a:moveTo>
                  <a:pt x="6350" y="6350"/>
                </a:moveTo>
                <a:lnTo>
                  <a:pt x="664084" y="66369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27159" y="2482146"/>
            <a:ext cx="748735" cy="748296"/>
          </a:xfrm>
          <a:custGeom>
            <a:avLst/>
            <a:gdLst>
              <a:gd name="connsiteX0" fmla="*/ 6350 w 748735"/>
              <a:gd name="connsiteY0" fmla="*/ 6350 h 748296"/>
              <a:gd name="connsiteX1" fmla="*/ 742385 w 748735"/>
              <a:gd name="connsiteY1" fmla="*/ 741946 h 7482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8735" h="748296">
                <a:moveTo>
                  <a:pt x="6350" y="6350"/>
                </a:moveTo>
                <a:lnTo>
                  <a:pt x="742385" y="741946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819632" y="2482146"/>
            <a:ext cx="842697" cy="842201"/>
          </a:xfrm>
          <a:custGeom>
            <a:avLst/>
            <a:gdLst>
              <a:gd name="connsiteX0" fmla="*/ 6350 w 842697"/>
              <a:gd name="connsiteY0" fmla="*/ 6350 h 842201"/>
              <a:gd name="connsiteX1" fmla="*/ 836347 w 842697"/>
              <a:gd name="connsiteY1" fmla="*/ 835851 h 842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697" h="842201">
                <a:moveTo>
                  <a:pt x="6350" y="6350"/>
                </a:moveTo>
                <a:lnTo>
                  <a:pt x="836347" y="83585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812107" y="2482146"/>
            <a:ext cx="936659" cy="936107"/>
          </a:xfrm>
          <a:custGeom>
            <a:avLst/>
            <a:gdLst>
              <a:gd name="connsiteX0" fmla="*/ 6350 w 936659"/>
              <a:gd name="connsiteY0" fmla="*/ 6350 h 936107"/>
              <a:gd name="connsiteX1" fmla="*/ 930309 w 936659"/>
              <a:gd name="connsiteY1" fmla="*/ 929757 h 936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59" h="936107">
                <a:moveTo>
                  <a:pt x="6350" y="6350"/>
                </a:moveTo>
                <a:lnTo>
                  <a:pt x="930309" y="92975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20249" y="2482146"/>
            <a:ext cx="1014960" cy="1014362"/>
          </a:xfrm>
          <a:custGeom>
            <a:avLst/>
            <a:gdLst>
              <a:gd name="connsiteX0" fmla="*/ 6350 w 1014960"/>
              <a:gd name="connsiteY0" fmla="*/ 6350 h 1014362"/>
              <a:gd name="connsiteX1" fmla="*/ 1008610 w 1014960"/>
              <a:gd name="connsiteY1" fmla="*/ 1008012 h 1014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4960" h="1014362">
                <a:moveTo>
                  <a:pt x="6350" y="6350"/>
                </a:moveTo>
                <a:lnTo>
                  <a:pt x="1008610" y="100801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12717" y="2482146"/>
            <a:ext cx="1108922" cy="1108268"/>
          </a:xfrm>
          <a:custGeom>
            <a:avLst/>
            <a:gdLst>
              <a:gd name="connsiteX0" fmla="*/ 6350 w 1108922"/>
              <a:gd name="connsiteY0" fmla="*/ 6350 h 1108268"/>
              <a:gd name="connsiteX1" fmla="*/ 1102572 w 1108922"/>
              <a:gd name="connsiteY1" fmla="*/ 1101918 h 1108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8922" h="1108268">
                <a:moveTo>
                  <a:pt x="6350" y="6350"/>
                </a:moveTo>
                <a:lnTo>
                  <a:pt x="1102572" y="110191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820853" y="2482146"/>
            <a:ext cx="1187224" cy="1186523"/>
          </a:xfrm>
          <a:custGeom>
            <a:avLst/>
            <a:gdLst>
              <a:gd name="connsiteX0" fmla="*/ 6350 w 1187224"/>
              <a:gd name="connsiteY0" fmla="*/ 6350 h 1186523"/>
              <a:gd name="connsiteX1" fmla="*/ 1180874 w 1187224"/>
              <a:gd name="connsiteY1" fmla="*/ 1180173 h 1186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7224" h="1186523">
                <a:moveTo>
                  <a:pt x="6350" y="6350"/>
                </a:moveTo>
                <a:lnTo>
                  <a:pt x="1180874" y="118017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13326" y="2482146"/>
            <a:ext cx="1281186" cy="1280429"/>
          </a:xfrm>
          <a:custGeom>
            <a:avLst/>
            <a:gdLst>
              <a:gd name="connsiteX0" fmla="*/ 6350 w 1281186"/>
              <a:gd name="connsiteY0" fmla="*/ 6350 h 1280429"/>
              <a:gd name="connsiteX1" fmla="*/ 1274836 w 1281186"/>
              <a:gd name="connsiteY1" fmla="*/ 1274079 h 128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1186" h="1280429">
                <a:moveTo>
                  <a:pt x="6350" y="6350"/>
                </a:moveTo>
                <a:lnTo>
                  <a:pt x="1274836" y="127407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21464" y="2482146"/>
            <a:ext cx="1359486" cy="1358684"/>
          </a:xfrm>
          <a:custGeom>
            <a:avLst/>
            <a:gdLst>
              <a:gd name="connsiteX0" fmla="*/ 6350 w 1359486"/>
              <a:gd name="connsiteY0" fmla="*/ 6350 h 1358684"/>
              <a:gd name="connsiteX1" fmla="*/ 1353136 w 1359486"/>
              <a:gd name="connsiteY1" fmla="*/ 1352334 h 135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486" h="1358684">
                <a:moveTo>
                  <a:pt x="6350" y="6350"/>
                </a:moveTo>
                <a:lnTo>
                  <a:pt x="1353136" y="135233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2959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916033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1002474" y="2482146"/>
            <a:ext cx="1437790" cy="1436939"/>
          </a:xfrm>
          <a:custGeom>
            <a:avLst/>
            <a:gdLst>
              <a:gd name="connsiteX0" fmla="*/ 6350 w 1437790"/>
              <a:gd name="connsiteY0" fmla="*/ 6350 h 1436939"/>
              <a:gd name="connsiteX1" fmla="*/ 1431440 w 1437790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90" h="1436939">
                <a:moveTo>
                  <a:pt x="6350" y="6350"/>
                </a:moveTo>
                <a:lnTo>
                  <a:pt x="1431440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108890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175339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261777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34821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434648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521087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607521" y="2544750"/>
            <a:ext cx="1375148" cy="1374335"/>
          </a:xfrm>
          <a:custGeom>
            <a:avLst/>
            <a:gdLst>
              <a:gd name="connsiteX0" fmla="*/ 6350 w 1375148"/>
              <a:gd name="connsiteY0" fmla="*/ 6350 h 1374335"/>
              <a:gd name="connsiteX1" fmla="*/ 1368798 w 1375148"/>
              <a:gd name="connsiteY1" fmla="*/ 1367985 h 1374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5148" h="1374335">
                <a:moveTo>
                  <a:pt x="6350" y="6350"/>
                </a:moveTo>
                <a:lnTo>
                  <a:pt x="1368798" y="136798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693959" y="2638656"/>
            <a:ext cx="1281185" cy="1280429"/>
          </a:xfrm>
          <a:custGeom>
            <a:avLst/>
            <a:gdLst>
              <a:gd name="connsiteX0" fmla="*/ 6350 w 1281185"/>
              <a:gd name="connsiteY0" fmla="*/ 6350 h 1280429"/>
              <a:gd name="connsiteX1" fmla="*/ 1274835 w 1281185"/>
              <a:gd name="connsiteY1" fmla="*/ 1274079 h 128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1185" h="1280429">
                <a:moveTo>
                  <a:pt x="6350" y="6350"/>
                </a:moveTo>
                <a:lnTo>
                  <a:pt x="1274835" y="127407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780392" y="2716911"/>
            <a:ext cx="1202884" cy="1202174"/>
          </a:xfrm>
          <a:custGeom>
            <a:avLst/>
            <a:gdLst>
              <a:gd name="connsiteX0" fmla="*/ 6350 w 1202884"/>
              <a:gd name="connsiteY0" fmla="*/ 6350 h 1202174"/>
              <a:gd name="connsiteX1" fmla="*/ 1196534 w 1202884"/>
              <a:gd name="connsiteY1" fmla="*/ 1195824 h 120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2884" h="1202174">
                <a:moveTo>
                  <a:pt x="6350" y="6350"/>
                </a:moveTo>
                <a:lnTo>
                  <a:pt x="1196534" y="119582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1866832" y="2810817"/>
            <a:ext cx="1108922" cy="1108268"/>
          </a:xfrm>
          <a:custGeom>
            <a:avLst/>
            <a:gdLst>
              <a:gd name="connsiteX0" fmla="*/ 6350 w 1108922"/>
              <a:gd name="connsiteY0" fmla="*/ 6350 h 1108268"/>
              <a:gd name="connsiteX1" fmla="*/ 1102572 w 1108922"/>
              <a:gd name="connsiteY1" fmla="*/ 1101918 h 1108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8922" h="1108268">
                <a:moveTo>
                  <a:pt x="6350" y="6350"/>
                </a:moveTo>
                <a:lnTo>
                  <a:pt x="1102572" y="110191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953273" y="2904723"/>
            <a:ext cx="1014961" cy="1014362"/>
          </a:xfrm>
          <a:custGeom>
            <a:avLst/>
            <a:gdLst>
              <a:gd name="connsiteX0" fmla="*/ 6350 w 1014961"/>
              <a:gd name="connsiteY0" fmla="*/ 6350 h 1014362"/>
              <a:gd name="connsiteX1" fmla="*/ 1008611 w 1014961"/>
              <a:gd name="connsiteY1" fmla="*/ 1008012 h 1014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4961" h="1014362">
                <a:moveTo>
                  <a:pt x="6350" y="6350"/>
                </a:moveTo>
                <a:lnTo>
                  <a:pt x="1008611" y="100801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2039703" y="2982978"/>
            <a:ext cx="936658" cy="936107"/>
          </a:xfrm>
          <a:custGeom>
            <a:avLst/>
            <a:gdLst>
              <a:gd name="connsiteX0" fmla="*/ 6350 w 936658"/>
              <a:gd name="connsiteY0" fmla="*/ 6350 h 936107"/>
              <a:gd name="connsiteX1" fmla="*/ 930308 w 936658"/>
              <a:gd name="connsiteY1" fmla="*/ 929757 h 936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58" h="936107">
                <a:moveTo>
                  <a:pt x="6350" y="6350"/>
                </a:moveTo>
                <a:lnTo>
                  <a:pt x="930308" y="92975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2126138" y="3076884"/>
            <a:ext cx="842696" cy="842201"/>
          </a:xfrm>
          <a:custGeom>
            <a:avLst/>
            <a:gdLst>
              <a:gd name="connsiteX0" fmla="*/ 6350 w 842696"/>
              <a:gd name="connsiteY0" fmla="*/ 6350 h 842201"/>
              <a:gd name="connsiteX1" fmla="*/ 836346 w 842696"/>
              <a:gd name="connsiteY1" fmla="*/ 835851 h 842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696" h="842201">
                <a:moveTo>
                  <a:pt x="6350" y="6350"/>
                </a:moveTo>
                <a:lnTo>
                  <a:pt x="836346" y="83585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2212575" y="3155139"/>
            <a:ext cx="764395" cy="763947"/>
          </a:xfrm>
          <a:custGeom>
            <a:avLst/>
            <a:gdLst>
              <a:gd name="connsiteX0" fmla="*/ 6350 w 764395"/>
              <a:gd name="connsiteY0" fmla="*/ 6350 h 763947"/>
              <a:gd name="connsiteX1" fmla="*/ 758045 w 764395"/>
              <a:gd name="connsiteY1" fmla="*/ 757597 h 763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4395" h="763947">
                <a:moveTo>
                  <a:pt x="6350" y="6350"/>
                </a:moveTo>
                <a:lnTo>
                  <a:pt x="758045" y="75759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2299014" y="3249044"/>
            <a:ext cx="670433" cy="670041"/>
          </a:xfrm>
          <a:custGeom>
            <a:avLst/>
            <a:gdLst>
              <a:gd name="connsiteX0" fmla="*/ 6350 w 670433"/>
              <a:gd name="connsiteY0" fmla="*/ 6350 h 670041"/>
              <a:gd name="connsiteX1" fmla="*/ 664083 w 670433"/>
              <a:gd name="connsiteY1" fmla="*/ 663691 h 670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0433" h="670041">
                <a:moveTo>
                  <a:pt x="6350" y="6350"/>
                </a:moveTo>
                <a:lnTo>
                  <a:pt x="664083" y="66369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2385449" y="3327299"/>
            <a:ext cx="592132" cy="591786"/>
          </a:xfrm>
          <a:custGeom>
            <a:avLst/>
            <a:gdLst>
              <a:gd name="connsiteX0" fmla="*/ 6350 w 592132"/>
              <a:gd name="connsiteY0" fmla="*/ 6350 h 591786"/>
              <a:gd name="connsiteX1" fmla="*/ 585782 w 592132"/>
              <a:gd name="connsiteY1" fmla="*/ 585436 h 591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2132" h="591786">
                <a:moveTo>
                  <a:pt x="6350" y="6350"/>
                </a:moveTo>
                <a:lnTo>
                  <a:pt x="585782" y="585436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2471888" y="3421205"/>
            <a:ext cx="498170" cy="497880"/>
          </a:xfrm>
          <a:custGeom>
            <a:avLst/>
            <a:gdLst>
              <a:gd name="connsiteX0" fmla="*/ 6350 w 498170"/>
              <a:gd name="connsiteY0" fmla="*/ 6350 h 497880"/>
              <a:gd name="connsiteX1" fmla="*/ 491820 w 498170"/>
              <a:gd name="connsiteY1" fmla="*/ 491530 h 497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8170" h="497880">
                <a:moveTo>
                  <a:pt x="6350" y="6350"/>
                </a:moveTo>
                <a:lnTo>
                  <a:pt x="491820" y="491530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2558321" y="3499460"/>
            <a:ext cx="419868" cy="419625"/>
          </a:xfrm>
          <a:custGeom>
            <a:avLst/>
            <a:gdLst>
              <a:gd name="connsiteX0" fmla="*/ 6350 w 419868"/>
              <a:gd name="connsiteY0" fmla="*/ 6350 h 419625"/>
              <a:gd name="connsiteX1" fmla="*/ 413518 w 419868"/>
              <a:gd name="connsiteY1" fmla="*/ 413275 h 419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9868" h="419625">
                <a:moveTo>
                  <a:pt x="6350" y="6350"/>
                </a:moveTo>
                <a:lnTo>
                  <a:pt x="413518" y="41327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644758" y="3593366"/>
            <a:ext cx="325906" cy="325719"/>
          </a:xfrm>
          <a:custGeom>
            <a:avLst/>
            <a:gdLst>
              <a:gd name="connsiteX0" fmla="*/ 6350 w 325906"/>
              <a:gd name="connsiteY0" fmla="*/ 6350 h 325719"/>
              <a:gd name="connsiteX1" fmla="*/ 319556 w 325906"/>
              <a:gd name="connsiteY1" fmla="*/ 319369 h 325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906" h="325719">
                <a:moveTo>
                  <a:pt x="6350" y="6350"/>
                </a:moveTo>
                <a:lnTo>
                  <a:pt x="319556" y="31936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731194" y="3671621"/>
            <a:ext cx="247605" cy="247464"/>
          </a:xfrm>
          <a:custGeom>
            <a:avLst/>
            <a:gdLst>
              <a:gd name="connsiteX0" fmla="*/ 6350 w 247605"/>
              <a:gd name="connsiteY0" fmla="*/ 6350 h 247464"/>
              <a:gd name="connsiteX1" fmla="*/ 241255 w 247605"/>
              <a:gd name="connsiteY1" fmla="*/ 241114 h 24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605" h="247464">
                <a:moveTo>
                  <a:pt x="6350" y="6350"/>
                </a:moveTo>
                <a:lnTo>
                  <a:pt x="241255" y="24111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817631" y="3765527"/>
            <a:ext cx="153644" cy="153558"/>
          </a:xfrm>
          <a:custGeom>
            <a:avLst/>
            <a:gdLst>
              <a:gd name="connsiteX0" fmla="*/ 6350 w 153644"/>
              <a:gd name="connsiteY0" fmla="*/ 6350 h 153558"/>
              <a:gd name="connsiteX1" fmla="*/ 147294 w 153644"/>
              <a:gd name="connsiteY1" fmla="*/ 147208 h 153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644" h="153558">
                <a:moveTo>
                  <a:pt x="6350" y="6350"/>
                </a:moveTo>
                <a:lnTo>
                  <a:pt x="147294" y="14720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904070" y="3843782"/>
            <a:ext cx="75342" cy="75303"/>
          </a:xfrm>
          <a:custGeom>
            <a:avLst/>
            <a:gdLst>
              <a:gd name="connsiteX0" fmla="*/ 6350 w 75342"/>
              <a:gd name="connsiteY0" fmla="*/ 6350 h 75303"/>
              <a:gd name="connsiteX1" fmla="*/ 68992 w 75342"/>
              <a:gd name="connsiteY1" fmla="*/ 68953 h 75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42" h="75303">
                <a:moveTo>
                  <a:pt x="6350" y="6350"/>
                </a:moveTo>
                <a:lnTo>
                  <a:pt x="68992" y="6895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1106513" y="2477547"/>
            <a:ext cx="1582253" cy="17725"/>
          </a:xfrm>
          <a:custGeom>
            <a:avLst/>
            <a:gdLst>
              <a:gd name="connsiteX0" fmla="*/ 1575903 w 1582253"/>
              <a:gd name="connsiteY0" fmla="*/ 6350 h 17725"/>
              <a:gd name="connsiteX1" fmla="*/ 6350 w 1582253"/>
              <a:gd name="connsiteY1" fmla="*/ 6350 h 1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2253" h="17725">
                <a:moveTo>
                  <a:pt x="157590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B5B6B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1357891" y="2483891"/>
            <a:ext cx="1079496" cy="71272"/>
          </a:xfrm>
          <a:custGeom>
            <a:avLst/>
            <a:gdLst>
              <a:gd name="connsiteX0" fmla="*/ 0 w 1079496"/>
              <a:gd name="connsiteY0" fmla="*/ 71272 h 71272"/>
              <a:gd name="connsiteX1" fmla="*/ 1079496 w 1079496"/>
              <a:gd name="connsiteY1" fmla="*/ 71272 h 71272"/>
              <a:gd name="connsiteX2" fmla="*/ 1079496 w 1079496"/>
              <a:gd name="connsiteY2" fmla="*/ 0 h 71272"/>
              <a:gd name="connsiteX3" fmla="*/ 0 w 1079496"/>
              <a:gd name="connsiteY3" fmla="*/ 0 h 71272"/>
              <a:gd name="connsiteX4" fmla="*/ 0 w 1079496"/>
              <a:gd name="connsiteY4" fmla="*/ 71272 h 71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96" h="71272">
                <a:moveTo>
                  <a:pt x="0" y="71272"/>
                </a:moveTo>
                <a:lnTo>
                  <a:pt x="1079496" y="71272"/>
                </a:lnTo>
                <a:lnTo>
                  <a:pt x="1079496" y="0"/>
                </a:lnTo>
                <a:lnTo>
                  <a:pt x="0" y="0"/>
                </a:lnTo>
                <a:lnTo>
                  <a:pt x="0" y="7127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811843" y="2477547"/>
            <a:ext cx="2171591" cy="16507"/>
          </a:xfrm>
          <a:custGeom>
            <a:avLst/>
            <a:gdLst>
              <a:gd name="connsiteX0" fmla="*/ 2165241 w 2171591"/>
              <a:gd name="connsiteY0" fmla="*/ 6350 h 16507"/>
              <a:gd name="connsiteX1" fmla="*/ 6350 w 2171591"/>
              <a:gd name="connsiteY1" fmla="*/ 6350 h 16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71591" h="16507">
                <a:moveTo>
                  <a:pt x="21652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19668" y="0"/>
            <a:ext cx="13673677" cy="431546"/>
          </a:xfrm>
          <a:custGeom>
            <a:avLst/>
            <a:gdLst>
              <a:gd name="connsiteX0" fmla="*/ 0 w 13673677"/>
              <a:gd name="connsiteY0" fmla="*/ 431546 h 431546"/>
              <a:gd name="connsiteX1" fmla="*/ 13673677 w 13673677"/>
              <a:gd name="connsiteY1" fmla="*/ 431546 h 431546"/>
              <a:gd name="connsiteX2" fmla="*/ 13673677 w 13673677"/>
              <a:gd name="connsiteY2" fmla="*/ 0 h 431546"/>
              <a:gd name="connsiteX3" fmla="*/ 0 w 13673677"/>
              <a:gd name="connsiteY3" fmla="*/ 0 h 431546"/>
              <a:gd name="connsiteX4" fmla="*/ 0 w 13673677"/>
              <a:gd name="connsiteY4" fmla="*/ 431546 h 431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431546">
                <a:moveTo>
                  <a:pt x="0" y="431546"/>
                </a:moveTo>
                <a:lnTo>
                  <a:pt x="13673677" y="431546"/>
                </a:lnTo>
                <a:lnTo>
                  <a:pt x="13673677" y="0"/>
                </a:lnTo>
                <a:lnTo>
                  <a:pt x="0" y="0"/>
                </a:lnTo>
                <a:lnTo>
                  <a:pt x="0" y="43154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0900" y="762000"/>
            <a:ext cx="444500" cy="1651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3800" y="774700"/>
            <a:ext cx="127000" cy="1397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85900" y="774700"/>
            <a:ext cx="127000" cy="1397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2324100"/>
            <a:ext cx="6756400" cy="81026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98200" y="2921000"/>
            <a:ext cx="3403600" cy="1905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" y="10553700"/>
            <a:ext cx="13690600" cy="127000"/>
          </a:xfrm>
          <a:prstGeom prst="rect">
            <a:avLst/>
          </a:prstGeom>
          <a:noFill/>
        </p:spPr>
      </p:pic>
      <p:graphicFrame>
        <p:nvGraphicFramePr>
          <p:cNvPr id="1036" name="表格 4"/>
          <p:cNvGraphicFramePr>
            <a:graphicFrameLocks noGrp="1"/>
          </p:cNvGraphicFramePr>
          <p:nvPr/>
        </p:nvGraphicFramePr>
        <p:xfrm>
          <a:off x="11005884" y="2923090"/>
          <a:ext cx="3387465" cy="4805990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지상2층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B5B6B6"/>
                      </a:solidFill>
                      <a:prstDash val="soli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전용면적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총면적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14"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공장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136.39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283.54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70.73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147.04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70.89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147.37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75.75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157.47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160.90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334.48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101.19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210.37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83.33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173.24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83.33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173.24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209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83.33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173.24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83.33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173.24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101.18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210.34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15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상가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106.83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222.09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139.04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289.05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78.55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163.30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78.12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162.40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91.12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189.43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B5B6B6"/>
                      </a:solidFill>
                      <a:prstDash val="solid"/>
                    </a:lnB>
                    <a:solidFill>
                      <a:srgbClr val="FDED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217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130.37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271.03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47" name="TextBox 1"/>
          <p:cNvSpPr txBox="1"/>
          <p:nvPr/>
        </p:nvSpPr>
        <p:spPr>
          <a:xfrm>
            <a:off x="723900" y="10109200"/>
            <a:ext cx="7861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내용은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사실과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인ㆍ허가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시행사,시공사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제반사유에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의하여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평면도는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계약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현장에서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</a:p>
          <a:p>
            <a:pPr>
              <a:lnSpc>
                <a:spcPts val="7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기둥의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크기는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호실별로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상이하며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측벽에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조망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간섭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발생할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모형도를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인·허가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실시공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711200" y="1562100"/>
            <a:ext cx="2362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/>
            </a:pP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4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Plan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1409700" y="2641600"/>
            <a:ext cx="9525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600"/>
              </a:lnSpc>
              <a:tabLst/>
            </a:pPr>
            <a:r>
              <a:rPr lang="en-US" altLang="zh-CN" sz="6797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2F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10998200" y="2476500"/>
            <a:ext cx="2197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8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지식산업센터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/</a:t>
            </a:r>
            <a:r>
              <a:rPr lang="en-US" altLang="zh-CN" sz="159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근린생활시설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14109700" y="2768600"/>
            <a:ext cx="266700" cy="7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(단위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㎡)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F06DA5D-E15C-4B97-99DC-D4E0D959E17A}"/>
              </a:ext>
            </a:extLst>
          </p:cNvPr>
          <p:cNvSpPr txBox="1"/>
          <p:nvPr/>
        </p:nvSpPr>
        <p:spPr>
          <a:xfrm>
            <a:off x="7143296" y="339346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41(86)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8,320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713,610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F73EF8E-2C6E-42D5-928C-9F142A23F7A0}"/>
              </a:ext>
            </a:extLst>
          </p:cNvPr>
          <p:cNvSpPr txBox="1"/>
          <p:nvPr/>
        </p:nvSpPr>
        <p:spPr>
          <a:xfrm>
            <a:off x="6617581" y="316710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21(44)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361,170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C21D2FD-425A-41F1-9BD6-009DCE05096E}"/>
              </a:ext>
            </a:extLst>
          </p:cNvPr>
          <p:cNvSpPr txBox="1"/>
          <p:nvPr/>
        </p:nvSpPr>
        <p:spPr>
          <a:xfrm>
            <a:off x="6081707" y="316710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21(45)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361,980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44978F6-EDDE-451E-A021-9F555E35D8AA}"/>
              </a:ext>
            </a:extLst>
          </p:cNvPr>
          <p:cNvSpPr txBox="1"/>
          <p:nvPr/>
        </p:nvSpPr>
        <p:spPr>
          <a:xfrm>
            <a:off x="5548410" y="316710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23(48)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386,790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9C8C41C-9EB9-4C64-95BC-93F14564F64C}"/>
              </a:ext>
            </a:extLst>
          </p:cNvPr>
          <p:cNvSpPr txBox="1"/>
          <p:nvPr/>
        </p:nvSpPr>
        <p:spPr>
          <a:xfrm>
            <a:off x="4930548" y="337070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49(101)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8,320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841,820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516FD3-8670-4567-86AA-E75C73348B9F}"/>
              </a:ext>
            </a:extLst>
          </p:cNvPr>
          <p:cNvSpPr txBox="1"/>
          <p:nvPr/>
        </p:nvSpPr>
        <p:spPr>
          <a:xfrm>
            <a:off x="4930548" y="4215642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31(64)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519,910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73E10CB-8AA1-4F46-8F67-E9119D0807AF}"/>
              </a:ext>
            </a:extLst>
          </p:cNvPr>
          <p:cNvSpPr txBox="1"/>
          <p:nvPr/>
        </p:nvSpPr>
        <p:spPr>
          <a:xfrm>
            <a:off x="4927824" y="4825900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25(52)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428,150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70CC8B3-7807-48A1-85EC-C8F72D8ECD43}"/>
              </a:ext>
            </a:extLst>
          </p:cNvPr>
          <p:cNvSpPr txBox="1"/>
          <p:nvPr/>
        </p:nvSpPr>
        <p:spPr>
          <a:xfrm>
            <a:off x="4927824" y="5363913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25(52)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428,150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937B542-3F99-4F01-BE77-704C5F8AC228}"/>
              </a:ext>
            </a:extLst>
          </p:cNvPr>
          <p:cNvSpPr txBox="1"/>
          <p:nvPr/>
        </p:nvSpPr>
        <p:spPr>
          <a:xfrm>
            <a:off x="4927824" y="5888114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209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25(52)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428,150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D0BE2A-1D72-4E70-BDE4-CF15FEA8BD76}"/>
              </a:ext>
            </a:extLst>
          </p:cNvPr>
          <p:cNvSpPr txBox="1"/>
          <p:nvPr/>
        </p:nvSpPr>
        <p:spPr>
          <a:xfrm>
            <a:off x="4927824" y="6422803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25(52)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428,150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0190146-8B41-4C56-A898-D88B3C529741}"/>
              </a:ext>
            </a:extLst>
          </p:cNvPr>
          <p:cNvSpPr txBox="1"/>
          <p:nvPr/>
        </p:nvSpPr>
        <p:spPr>
          <a:xfrm>
            <a:off x="4927824" y="7000621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31(64)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519,840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CBCA9D5-9CFB-4C51-9685-15820E542E65}"/>
              </a:ext>
            </a:extLst>
          </p:cNvPr>
          <p:cNvSpPr txBox="1"/>
          <p:nvPr/>
        </p:nvSpPr>
        <p:spPr>
          <a:xfrm>
            <a:off x="4927824" y="7642821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32(67)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10,500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705,410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692DEC5-A514-45F2-84BD-DD914F8A637D}"/>
              </a:ext>
            </a:extLst>
          </p:cNvPr>
          <p:cNvSpPr txBox="1"/>
          <p:nvPr/>
        </p:nvSpPr>
        <p:spPr>
          <a:xfrm>
            <a:off x="5115376" y="850845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42(87)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11,300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988,050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3132B1E-7903-4F01-A32F-1676B27000D6}"/>
              </a:ext>
            </a:extLst>
          </p:cNvPr>
          <p:cNvSpPr txBox="1"/>
          <p:nvPr/>
        </p:nvSpPr>
        <p:spPr>
          <a:xfrm>
            <a:off x="6834091" y="850845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24(49)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9,500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469,280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F6F6BC8-8593-4C08-A25A-C33B36F2F7D3}"/>
              </a:ext>
            </a:extLst>
          </p:cNvPr>
          <p:cNvSpPr txBox="1"/>
          <p:nvPr/>
        </p:nvSpPr>
        <p:spPr>
          <a:xfrm>
            <a:off x="7294980" y="850845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24(49)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9,500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466,700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88A3A3F-630F-49A7-A92D-79F25AB5CFFA}"/>
              </a:ext>
            </a:extLst>
          </p:cNvPr>
          <p:cNvSpPr txBox="1"/>
          <p:nvPr/>
        </p:nvSpPr>
        <p:spPr>
          <a:xfrm>
            <a:off x="7789559" y="850845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28(57)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9,500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544,370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308314-0EED-4666-8416-C16AB076C05A}"/>
              </a:ext>
            </a:extLst>
          </p:cNvPr>
          <p:cNvSpPr txBox="1"/>
          <p:nvPr/>
        </p:nvSpPr>
        <p:spPr>
          <a:xfrm>
            <a:off x="8357541" y="850845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217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39(82)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11,400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934,650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3702B-A6C4-8E32-9C46-E218589081F3}"/>
              </a:ext>
            </a:extLst>
          </p:cNvPr>
          <p:cNvSpPr txBox="1"/>
          <p:nvPr/>
        </p:nvSpPr>
        <p:spPr>
          <a:xfrm>
            <a:off x="4188731" y="7420402"/>
            <a:ext cx="5410200" cy="19698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41FCAC-8442-2EC6-1400-B749039923E2}"/>
              </a:ext>
            </a:extLst>
          </p:cNvPr>
          <p:cNvSpPr txBox="1"/>
          <p:nvPr/>
        </p:nvSpPr>
        <p:spPr>
          <a:xfrm>
            <a:off x="1301174" y="7721337"/>
            <a:ext cx="2896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빨간 네모박스 안에 호실만</a:t>
            </a:r>
            <a:endParaRPr lang="en-US" altLang="ko-KR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상가</a:t>
            </a:r>
            <a:r>
              <a:rPr lang="en-US" altLang="ko-KR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근린생활시설</a:t>
            </a:r>
            <a:r>
              <a:rPr lang="en-US" altLang="ko-KR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로 </a:t>
            </a:r>
            <a:endParaRPr lang="en-US" altLang="ko-KR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지산 규모  상가 호실 부족</a:t>
            </a:r>
            <a:endParaRPr lang="en-US" altLang="ko-KR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나머지 호실은 모두 공장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02A0E249-C1FF-020F-F6AB-C9B3B04B9DD4}"/>
              </a:ext>
            </a:extLst>
          </p:cNvPr>
          <p:cNvSpPr/>
          <p:nvPr/>
        </p:nvSpPr>
        <p:spPr>
          <a:xfrm>
            <a:off x="5350663" y="7477821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중국집 운영 확정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9BBEDE82-AB53-E4A9-C808-14778E01D413}"/>
              </a:ext>
            </a:extLst>
          </p:cNvPr>
          <p:cNvSpPr/>
          <p:nvPr/>
        </p:nvSpPr>
        <p:spPr>
          <a:xfrm>
            <a:off x="4126129" y="9095649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치과 예정 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84DD54A7-8D58-CDE1-1CE7-FA452B8D755C}"/>
              </a:ext>
            </a:extLst>
          </p:cNvPr>
          <p:cNvSpPr/>
          <p:nvPr/>
        </p:nvSpPr>
        <p:spPr>
          <a:xfrm>
            <a:off x="7640955" y="9155144"/>
            <a:ext cx="1671320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골프 아카데미  예정 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D5B0A1E7-AF54-443F-AC69-DE7F4000F073}"/>
              </a:ext>
            </a:extLst>
          </p:cNvPr>
          <p:cNvSpPr/>
          <p:nvPr/>
        </p:nvSpPr>
        <p:spPr>
          <a:xfrm>
            <a:off x="6456811" y="9136113"/>
            <a:ext cx="1363935" cy="273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err="1">
                <a:solidFill>
                  <a:schemeClr val="tx1"/>
                </a:solidFill>
                <a:highlight>
                  <a:srgbClr val="FFFF00"/>
                </a:highlight>
              </a:rPr>
              <a:t>세무사등</a:t>
            </a:r>
            <a:r>
              <a:rPr lang="ko-KR" altLang="en-US" sz="1100" dirty="0">
                <a:solidFill>
                  <a:schemeClr val="tx1"/>
                </a:solidFill>
                <a:highlight>
                  <a:srgbClr val="FFFF00"/>
                </a:highlight>
              </a:rPr>
              <a:t> 추천  </a:t>
            </a:r>
            <a:endParaRPr lang="en-US" altLang="ko-KR" sz="11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834604" y="5836899"/>
            <a:ext cx="67342" cy="67289"/>
          </a:xfrm>
          <a:custGeom>
            <a:avLst/>
            <a:gdLst>
              <a:gd name="connsiteX0" fmla="*/ 0 w 67342"/>
              <a:gd name="connsiteY0" fmla="*/ 33644 h 67289"/>
              <a:gd name="connsiteX1" fmla="*/ 33665 w 67342"/>
              <a:gd name="connsiteY1" fmla="*/ 67289 h 67289"/>
              <a:gd name="connsiteX2" fmla="*/ 67342 w 67342"/>
              <a:gd name="connsiteY2" fmla="*/ 33644 h 67289"/>
              <a:gd name="connsiteX3" fmla="*/ 33665 w 67342"/>
              <a:gd name="connsiteY3" fmla="*/ 0 h 67289"/>
              <a:gd name="connsiteX4" fmla="*/ 0 w 67342"/>
              <a:gd name="connsiteY4" fmla="*/ 33644 h 672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342" h="67289">
                <a:moveTo>
                  <a:pt x="0" y="33644"/>
                </a:moveTo>
                <a:cubicBezTo>
                  <a:pt x="0" y="52230"/>
                  <a:pt x="15068" y="67289"/>
                  <a:pt x="33665" y="67289"/>
                </a:cubicBezTo>
                <a:cubicBezTo>
                  <a:pt x="52261" y="67289"/>
                  <a:pt x="67342" y="52230"/>
                  <a:pt x="67342" y="33644"/>
                </a:cubicBezTo>
                <a:cubicBezTo>
                  <a:pt x="67342" y="15059"/>
                  <a:pt x="52261" y="0"/>
                  <a:pt x="33665" y="0"/>
                </a:cubicBezTo>
                <a:cubicBezTo>
                  <a:pt x="15068" y="0"/>
                  <a:pt x="0" y="15059"/>
                  <a:pt x="0" y="33644"/>
                </a:cubicBezTo>
              </a:path>
            </a:pathLst>
          </a:custGeom>
          <a:solidFill>
            <a:srgbClr val="4C494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873749" y="5864193"/>
            <a:ext cx="1000874" cy="19819"/>
          </a:xfrm>
          <a:custGeom>
            <a:avLst/>
            <a:gdLst>
              <a:gd name="connsiteX0" fmla="*/ 994524 w 1000874"/>
              <a:gd name="connsiteY0" fmla="*/ 6350 h 19819"/>
              <a:gd name="connsiteX1" fmla="*/ 6350 w 1000874"/>
              <a:gd name="connsiteY1" fmla="*/ 6350 h 19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0874" h="19819">
                <a:moveTo>
                  <a:pt x="99452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4C494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459240" y="5769600"/>
            <a:ext cx="808044" cy="201893"/>
          </a:xfrm>
          <a:custGeom>
            <a:avLst/>
            <a:gdLst>
              <a:gd name="connsiteX0" fmla="*/ 0 w 808044"/>
              <a:gd name="connsiteY0" fmla="*/ 201893 h 201893"/>
              <a:gd name="connsiteX1" fmla="*/ 808044 w 808044"/>
              <a:gd name="connsiteY1" fmla="*/ 201893 h 201893"/>
              <a:gd name="connsiteX2" fmla="*/ 808044 w 808044"/>
              <a:gd name="connsiteY2" fmla="*/ 0 h 201893"/>
              <a:gd name="connsiteX3" fmla="*/ 0 w 808044"/>
              <a:gd name="connsiteY3" fmla="*/ 0 h 201893"/>
              <a:gd name="connsiteX4" fmla="*/ 0 w 808044"/>
              <a:gd name="connsiteY4" fmla="*/ 201893 h 201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8044" h="201893">
                <a:moveTo>
                  <a:pt x="0" y="201893"/>
                </a:moveTo>
                <a:lnTo>
                  <a:pt x="808044" y="201893"/>
                </a:lnTo>
                <a:lnTo>
                  <a:pt x="808044" y="0"/>
                </a:lnTo>
                <a:lnTo>
                  <a:pt x="0" y="0"/>
                </a:lnTo>
                <a:lnTo>
                  <a:pt x="0" y="201893"/>
                </a:lnTo>
              </a:path>
            </a:pathLst>
          </a:custGeom>
          <a:solidFill>
            <a:srgbClr val="4C494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13320" y="1062141"/>
            <a:ext cx="11527599" cy="20314"/>
          </a:xfrm>
          <a:custGeom>
            <a:avLst/>
            <a:gdLst>
              <a:gd name="connsiteX0" fmla="*/ 11521249 w 11527599"/>
              <a:gd name="connsiteY0" fmla="*/ 6350 h 20314"/>
              <a:gd name="connsiteX1" fmla="*/ 6350 w 11527599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527599" h="20314">
                <a:moveTo>
                  <a:pt x="1152124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633005" y="1060871"/>
            <a:ext cx="767964" cy="30468"/>
          </a:xfrm>
          <a:custGeom>
            <a:avLst/>
            <a:gdLst>
              <a:gd name="connsiteX0" fmla="*/ 760344 w 767964"/>
              <a:gd name="connsiteY0" fmla="*/ 7619 h 30468"/>
              <a:gd name="connsiteX1" fmla="*/ 7619 w 767964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7964" h="30468">
                <a:moveTo>
                  <a:pt x="760344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957234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2281458" y="1060871"/>
            <a:ext cx="642012" cy="30468"/>
          </a:xfrm>
          <a:custGeom>
            <a:avLst/>
            <a:gdLst>
              <a:gd name="connsiteX0" fmla="*/ 634392 w 642012"/>
              <a:gd name="connsiteY0" fmla="*/ 7619 h 30468"/>
              <a:gd name="connsiteX1" fmla="*/ 7619 w 642012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2012" h="30468">
                <a:moveTo>
                  <a:pt x="634392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597686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2921910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2246133" y="1060871"/>
            <a:ext cx="36883" cy="30468"/>
          </a:xfrm>
          <a:custGeom>
            <a:avLst/>
            <a:gdLst>
              <a:gd name="connsiteX0" fmla="*/ 29263 w 36883"/>
              <a:gd name="connsiteY0" fmla="*/ 7619 h 30468"/>
              <a:gd name="connsiteX1" fmla="*/ 7619 w 36883"/>
              <a:gd name="connsiteY1" fmla="*/ 7619 h 30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83" h="30468">
                <a:moveTo>
                  <a:pt x="29263" y="7619"/>
                </a:moveTo>
                <a:lnTo>
                  <a:pt x="7619" y="7619"/>
                </a:lnTo>
              </a:path>
            </a:pathLst>
          </a:custGeom>
          <a:ln w="12700">
            <a:solidFill>
              <a:srgbClr val="ED6C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3660875" y="742185"/>
            <a:ext cx="100448" cy="170875"/>
          </a:xfrm>
          <a:custGeom>
            <a:avLst/>
            <a:gdLst>
              <a:gd name="connsiteX0" fmla="*/ 73448 w 100448"/>
              <a:gd name="connsiteY0" fmla="*/ 143129 h 170875"/>
              <a:gd name="connsiteX1" fmla="*/ 73448 w 100448"/>
              <a:gd name="connsiteY1" fmla="*/ 0 h 170875"/>
              <a:gd name="connsiteX2" fmla="*/ 54013 w 100448"/>
              <a:gd name="connsiteY2" fmla="*/ 0 h 170875"/>
              <a:gd name="connsiteX3" fmla="*/ 9749 w 100448"/>
              <a:gd name="connsiteY3" fmla="*/ 21034 h 170875"/>
              <a:gd name="connsiteX4" fmla="*/ 6346 w 100448"/>
              <a:gd name="connsiteY4" fmla="*/ 21034 h 170875"/>
              <a:gd name="connsiteX5" fmla="*/ 6346 w 100448"/>
              <a:gd name="connsiteY5" fmla="*/ 36080 h 170875"/>
              <a:gd name="connsiteX6" fmla="*/ 33461 w 100448"/>
              <a:gd name="connsiteY6" fmla="*/ 36080 h 170875"/>
              <a:gd name="connsiteX7" fmla="*/ 33461 w 100448"/>
              <a:gd name="connsiteY7" fmla="*/ 143129 h 170875"/>
              <a:gd name="connsiteX8" fmla="*/ 18482 w 100448"/>
              <a:gd name="connsiteY8" fmla="*/ 155778 h 170875"/>
              <a:gd name="connsiteX9" fmla="*/ 0 w 100448"/>
              <a:gd name="connsiteY9" fmla="*/ 155778 h 170875"/>
              <a:gd name="connsiteX10" fmla="*/ 0 w 100448"/>
              <a:gd name="connsiteY10" fmla="*/ 170875 h 170875"/>
              <a:gd name="connsiteX11" fmla="*/ 100448 w 100448"/>
              <a:gd name="connsiteY11" fmla="*/ 170875 h 170875"/>
              <a:gd name="connsiteX12" fmla="*/ 100448 w 100448"/>
              <a:gd name="connsiteY12" fmla="*/ 155778 h 170875"/>
              <a:gd name="connsiteX13" fmla="*/ 88376 w 100448"/>
              <a:gd name="connsiteY13" fmla="*/ 155778 h 170875"/>
              <a:gd name="connsiteX14" fmla="*/ 73448 w 100448"/>
              <a:gd name="connsiteY14" fmla="*/ 143129 h 170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00448" h="170875">
                <a:moveTo>
                  <a:pt x="73448" y="143129"/>
                </a:moveTo>
                <a:lnTo>
                  <a:pt x="73448" y="0"/>
                </a:lnTo>
                <a:lnTo>
                  <a:pt x="54013" y="0"/>
                </a:lnTo>
                <a:cubicBezTo>
                  <a:pt x="52795" y="1966"/>
                  <a:pt x="43984" y="21034"/>
                  <a:pt x="9749" y="21034"/>
                </a:cubicBezTo>
                <a:lnTo>
                  <a:pt x="6346" y="21034"/>
                </a:lnTo>
                <a:lnTo>
                  <a:pt x="6346" y="36080"/>
                </a:lnTo>
                <a:lnTo>
                  <a:pt x="33461" y="36080"/>
                </a:lnTo>
                <a:lnTo>
                  <a:pt x="33461" y="143129"/>
                </a:lnTo>
                <a:cubicBezTo>
                  <a:pt x="33461" y="150754"/>
                  <a:pt x="29754" y="155778"/>
                  <a:pt x="18482" y="155778"/>
                </a:cubicBezTo>
                <a:lnTo>
                  <a:pt x="0" y="155778"/>
                </a:lnTo>
                <a:lnTo>
                  <a:pt x="0" y="170875"/>
                </a:lnTo>
                <a:lnTo>
                  <a:pt x="100448" y="170875"/>
                </a:lnTo>
                <a:lnTo>
                  <a:pt x="100448" y="155778"/>
                </a:lnTo>
                <a:lnTo>
                  <a:pt x="88376" y="155778"/>
                </a:lnTo>
                <a:cubicBezTo>
                  <a:pt x="77116" y="155778"/>
                  <a:pt x="73448" y="150754"/>
                  <a:pt x="73448" y="143129"/>
                </a:cubicBez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472350" y="723195"/>
            <a:ext cx="188532" cy="189867"/>
          </a:xfrm>
          <a:custGeom>
            <a:avLst/>
            <a:gdLst>
              <a:gd name="connsiteX0" fmla="*/ 163448 w 188532"/>
              <a:gd name="connsiteY0" fmla="*/ 0 h 189867"/>
              <a:gd name="connsiteX1" fmla="*/ 106071 w 188532"/>
              <a:gd name="connsiteY1" fmla="*/ 140770 h 189867"/>
              <a:gd name="connsiteX2" fmla="*/ 50522 w 188532"/>
              <a:gd name="connsiteY2" fmla="*/ 0 h 189867"/>
              <a:gd name="connsiteX3" fmla="*/ 0 w 188532"/>
              <a:gd name="connsiteY3" fmla="*/ 0 h 189867"/>
              <a:gd name="connsiteX4" fmla="*/ 78131 w 188532"/>
              <a:gd name="connsiteY4" fmla="*/ 189867 h 189867"/>
              <a:gd name="connsiteX5" fmla="*/ 109308 w 188532"/>
              <a:gd name="connsiteY5" fmla="*/ 189867 h 189867"/>
              <a:gd name="connsiteX6" fmla="*/ 188532 w 188532"/>
              <a:gd name="connsiteY6" fmla="*/ 0 h 189867"/>
              <a:gd name="connsiteX7" fmla="*/ 163448 w 188532"/>
              <a:gd name="connsiteY7" fmla="*/ 0 h 189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88532" h="189867">
                <a:moveTo>
                  <a:pt x="163448" y="0"/>
                </a:moveTo>
                <a:lnTo>
                  <a:pt x="106071" y="140770"/>
                </a:lnTo>
                <a:lnTo>
                  <a:pt x="50522" y="0"/>
                </a:lnTo>
                <a:lnTo>
                  <a:pt x="0" y="0"/>
                </a:lnTo>
                <a:lnTo>
                  <a:pt x="78131" y="189867"/>
                </a:lnTo>
                <a:lnTo>
                  <a:pt x="109308" y="189867"/>
                </a:lnTo>
                <a:lnTo>
                  <a:pt x="188532" y="0"/>
                </a:lnTo>
                <a:lnTo>
                  <a:pt x="163448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3091255" y="719247"/>
            <a:ext cx="136410" cy="197783"/>
          </a:xfrm>
          <a:custGeom>
            <a:avLst/>
            <a:gdLst>
              <a:gd name="connsiteX0" fmla="*/ 84656 w 136410"/>
              <a:gd name="connsiteY0" fmla="*/ 77971 h 197783"/>
              <a:gd name="connsiteX1" fmla="*/ 55548 w 136410"/>
              <a:gd name="connsiteY1" fmla="*/ 52091 h 197783"/>
              <a:gd name="connsiteX2" fmla="*/ 77940 w 136410"/>
              <a:gd name="connsiteY2" fmla="*/ 36080 h 197783"/>
              <a:gd name="connsiteX3" fmla="*/ 92412 w 136410"/>
              <a:gd name="connsiteY3" fmla="*/ 37691 h 197783"/>
              <a:gd name="connsiteX4" fmla="*/ 99648 w 136410"/>
              <a:gd name="connsiteY4" fmla="*/ 38199 h 197783"/>
              <a:gd name="connsiteX5" fmla="*/ 124452 w 136410"/>
              <a:gd name="connsiteY5" fmla="*/ 15959 h 197783"/>
              <a:gd name="connsiteX6" fmla="*/ 126572 w 136410"/>
              <a:gd name="connsiteY6" fmla="*/ 9857 h 197783"/>
              <a:gd name="connsiteX7" fmla="*/ 75796 w 136410"/>
              <a:gd name="connsiteY7" fmla="*/ 0 h 197783"/>
              <a:gd name="connsiteX8" fmla="*/ 9038 w 136410"/>
              <a:gd name="connsiteY8" fmla="*/ 57114 h 197783"/>
              <a:gd name="connsiteX9" fmla="*/ 20843 w 136410"/>
              <a:gd name="connsiteY9" fmla="*/ 90810 h 197783"/>
              <a:gd name="connsiteX10" fmla="*/ 55548 w 136410"/>
              <a:gd name="connsiteY10" fmla="*/ 114572 h 197783"/>
              <a:gd name="connsiteX11" fmla="*/ 89975 w 136410"/>
              <a:gd name="connsiteY11" fmla="*/ 143053 h 197783"/>
              <a:gd name="connsiteX12" fmla="*/ 61946 w 136410"/>
              <a:gd name="connsiteY12" fmla="*/ 161474 h 197783"/>
              <a:gd name="connsiteX13" fmla="*/ 18152 w 136410"/>
              <a:gd name="connsiteY13" fmla="*/ 147316 h 197783"/>
              <a:gd name="connsiteX14" fmla="*/ 0 w 136410"/>
              <a:gd name="connsiteY14" fmla="*/ 181012 h 197783"/>
              <a:gd name="connsiteX15" fmla="*/ 64841 w 136410"/>
              <a:gd name="connsiteY15" fmla="*/ 197783 h 197783"/>
              <a:gd name="connsiteX16" fmla="*/ 136410 w 136410"/>
              <a:gd name="connsiteY16" fmla="*/ 138258 h 197783"/>
              <a:gd name="connsiteX17" fmla="*/ 84656 w 136410"/>
              <a:gd name="connsiteY17" fmla="*/ 77971 h 197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136410" h="197783">
                <a:moveTo>
                  <a:pt x="84656" y="77971"/>
                </a:moveTo>
                <a:cubicBezTo>
                  <a:pt x="68865" y="70423"/>
                  <a:pt x="55548" y="64397"/>
                  <a:pt x="55548" y="52091"/>
                </a:cubicBezTo>
                <a:cubicBezTo>
                  <a:pt x="55548" y="42931"/>
                  <a:pt x="62962" y="36080"/>
                  <a:pt x="77940" y="36080"/>
                </a:cubicBezTo>
                <a:cubicBezTo>
                  <a:pt x="83298" y="36080"/>
                  <a:pt x="87881" y="36575"/>
                  <a:pt x="92412" y="37691"/>
                </a:cubicBezTo>
                <a:cubicBezTo>
                  <a:pt x="94798" y="37920"/>
                  <a:pt x="97223" y="38199"/>
                  <a:pt x="99648" y="38199"/>
                </a:cubicBezTo>
                <a:cubicBezTo>
                  <a:pt x="112216" y="38199"/>
                  <a:pt x="119642" y="30701"/>
                  <a:pt x="124452" y="15959"/>
                </a:cubicBezTo>
                <a:lnTo>
                  <a:pt x="126572" y="9857"/>
                </a:lnTo>
                <a:cubicBezTo>
                  <a:pt x="124452" y="9324"/>
                  <a:pt x="103381" y="0"/>
                  <a:pt x="75796" y="0"/>
                </a:cubicBezTo>
                <a:cubicBezTo>
                  <a:pt x="32052" y="0"/>
                  <a:pt x="9038" y="27999"/>
                  <a:pt x="9038" y="57114"/>
                </a:cubicBezTo>
                <a:cubicBezTo>
                  <a:pt x="9038" y="71767"/>
                  <a:pt x="13594" y="82437"/>
                  <a:pt x="20843" y="90810"/>
                </a:cubicBezTo>
                <a:cubicBezTo>
                  <a:pt x="30185" y="101492"/>
                  <a:pt x="43312" y="108647"/>
                  <a:pt x="55548" y="114572"/>
                </a:cubicBezTo>
                <a:cubicBezTo>
                  <a:pt x="73714" y="123326"/>
                  <a:pt x="89975" y="130050"/>
                  <a:pt x="89975" y="143053"/>
                </a:cubicBezTo>
                <a:cubicBezTo>
                  <a:pt x="89975" y="154814"/>
                  <a:pt x="77940" y="161474"/>
                  <a:pt x="61946" y="161474"/>
                </a:cubicBezTo>
                <a:cubicBezTo>
                  <a:pt x="39820" y="161474"/>
                  <a:pt x="20601" y="148623"/>
                  <a:pt x="18152" y="147316"/>
                </a:cubicBezTo>
                <a:lnTo>
                  <a:pt x="0" y="181012"/>
                </a:lnTo>
                <a:cubicBezTo>
                  <a:pt x="3210" y="182902"/>
                  <a:pt x="26720" y="197783"/>
                  <a:pt x="64841" y="197783"/>
                </a:cubicBezTo>
                <a:cubicBezTo>
                  <a:pt x="105767" y="197783"/>
                  <a:pt x="136410" y="174288"/>
                  <a:pt x="136410" y="138258"/>
                </a:cubicBezTo>
                <a:cubicBezTo>
                  <a:pt x="136410" y="102444"/>
                  <a:pt x="107925" y="89097"/>
                  <a:pt x="84656" y="77971"/>
                </a:cubicBez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3253655" y="723209"/>
            <a:ext cx="159945" cy="191935"/>
          </a:xfrm>
          <a:custGeom>
            <a:avLst/>
            <a:gdLst>
              <a:gd name="connsiteX0" fmla="*/ 82016 w 159945"/>
              <a:gd name="connsiteY0" fmla="*/ 90658 h 191935"/>
              <a:gd name="connsiteX1" fmla="*/ 155985 w 159945"/>
              <a:gd name="connsiteY1" fmla="*/ 0 h 191935"/>
              <a:gd name="connsiteX2" fmla="*/ 103305 w 159945"/>
              <a:gd name="connsiteY2" fmla="*/ 0 h 191935"/>
              <a:gd name="connsiteX3" fmla="*/ 44087 w 159945"/>
              <a:gd name="connsiteY3" fmla="*/ 78225 h 191935"/>
              <a:gd name="connsiteX4" fmla="*/ 43515 w 159945"/>
              <a:gd name="connsiteY4" fmla="*/ 78225 h 191935"/>
              <a:gd name="connsiteX5" fmla="*/ 43515 w 159945"/>
              <a:gd name="connsiteY5" fmla="*/ 0 h 191935"/>
              <a:gd name="connsiteX6" fmla="*/ 0 w 159945"/>
              <a:gd name="connsiteY6" fmla="*/ 0 h 191935"/>
              <a:gd name="connsiteX7" fmla="*/ 0 w 159945"/>
              <a:gd name="connsiteY7" fmla="*/ 191935 h 191935"/>
              <a:gd name="connsiteX8" fmla="*/ 2424 w 159945"/>
              <a:gd name="connsiteY8" fmla="*/ 191935 h 191935"/>
              <a:gd name="connsiteX9" fmla="*/ 43515 w 159945"/>
              <a:gd name="connsiteY9" fmla="*/ 152200 h 191935"/>
              <a:gd name="connsiteX10" fmla="*/ 43515 w 159945"/>
              <a:gd name="connsiteY10" fmla="*/ 107886 h 191935"/>
              <a:gd name="connsiteX11" fmla="*/ 44581 w 159945"/>
              <a:gd name="connsiteY11" fmla="*/ 107886 h 191935"/>
              <a:gd name="connsiteX12" fmla="*/ 104903 w 159945"/>
              <a:gd name="connsiteY12" fmla="*/ 189854 h 191935"/>
              <a:gd name="connsiteX13" fmla="*/ 159945 w 159945"/>
              <a:gd name="connsiteY13" fmla="*/ 189854 h 191935"/>
              <a:gd name="connsiteX14" fmla="*/ 82016 w 159945"/>
              <a:gd name="connsiteY14" fmla="*/ 90658 h 191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159945" h="191935">
                <a:moveTo>
                  <a:pt x="82016" y="90658"/>
                </a:moveTo>
                <a:lnTo>
                  <a:pt x="155985" y="0"/>
                </a:lnTo>
                <a:lnTo>
                  <a:pt x="103305" y="0"/>
                </a:lnTo>
                <a:lnTo>
                  <a:pt x="44087" y="78225"/>
                </a:lnTo>
                <a:lnTo>
                  <a:pt x="43515" y="78225"/>
                </a:lnTo>
                <a:lnTo>
                  <a:pt x="43515" y="0"/>
                </a:lnTo>
                <a:lnTo>
                  <a:pt x="0" y="0"/>
                </a:lnTo>
                <a:lnTo>
                  <a:pt x="0" y="191935"/>
                </a:lnTo>
                <a:lnTo>
                  <a:pt x="2424" y="191935"/>
                </a:lnTo>
                <a:cubicBezTo>
                  <a:pt x="21325" y="191935"/>
                  <a:pt x="43515" y="183409"/>
                  <a:pt x="43515" y="152200"/>
                </a:cubicBezTo>
                <a:lnTo>
                  <a:pt x="43515" y="107886"/>
                </a:lnTo>
                <a:lnTo>
                  <a:pt x="44581" y="107886"/>
                </a:lnTo>
                <a:lnTo>
                  <a:pt x="104903" y="189854"/>
                </a:lnTo>
                <a:lnTo>
                  <a:pt x="159945" y="189854"/>
                </a:lnTo>
                <a:lnTo>
                  <a:pt x="82016" y="90658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3812354" y="757841"/>
            <a:ext cx="71936" cy="155220"/>
          </a:xfrm>
          <a:custGeom>
            <a:avLst/>
            <a:gdLst>
              <a:gd name="connsiteX0" fmla="*/ 37599 w 71936"/>
              <a:gd name="connsiteY0" fmla="*/ 113202 h 155220"/>
              <a:gd name="connsiteX1" fmla="*/ 54418 w 71936"/>
              <a:gd name="connsiteY1" fmla="*/ 143320 h 155220"/>
              <a:gd name="connsiteX2" fmla="*/ 68674 w 71936"/>
              <a:gd name="connsiteY2" fmla="*/ 139349 h 155220"/>
              <a:gd name="connsiteX3" fmla="*/ 71936 w 71936"/>
              <a:gd name="connsiteY3" fmla="*/ 144944 h 155220"/>
              <a:gd name="connsiteX4" fmla="*/ 46243 w 71936"/>
              <a:gd name="connsiteY4" fmla="*/ 155220 h 155220"/>
              <a:gd name="connsiteX5" fmla="*/ 26872 w 71936"/>
              <a:gd name="connsiteY5" fmla="*/ 149612 h 155220"/>
              <a:gd name="connsiteX6" fmla="*/ 16349 w 71936"/>
              <a:gd name="connsiteY6" fmla="*/ 119038 h 155220"/>
              <a:gd name="connsiteX7" fmla="*/ 16349 w 71936"/>
              <a:gd name="connsiteY7" fmla="*/ 45037 h 155220"/>
              <a:gd name="connsiteX8" fmla="*/ 0 w 71936"/>
              <a:gd name="connsiteY8" fmla="*/ 45037 h 155220"/>
              <a:gd name="connsiteX9" fmla="*/ 0 w 71936"/>
              <a:gd name="connsiteY9" fmla="*/ 31513 h 155220"/>
              <a:gd name="connsiteX10" fmla="*/ 16349 w 71936"/>
              <a:gd name="connsiteY10" fmla="*/ 31513 h 155220"/>
              <a:gd name="connsiteX11" fmla="*/ 16349 w 71936"/>
              <a:gd name="connsiteY11" fmla="*/ 0 h 155220"/>
              <a:gd name="connsiteX12" fmla="*/ 37599 w 71936"/>
              <a:gd name="connsiteY12" fmla="*/ 0 h 155220"/>
              <a:gd name="connsiteX13" fmla="*/ 37599 w 71936"/>
              <a:gd name="connsiteY13" fmla="*/ 31513 h 155220"/>
              <a:gd name="connsiteX14" fmla="*/ 62594 w 71936"/>
              <a:gd name="connsiteY14" fmla="*/ 31513 h 155220"/>
              <a:gd name="connsiteX15" fmla="*/ 62594 w 71936"/>
              <a:gd name="connsiteY15" fmla="*/ 45037 h 155220"/>
              <a:gd name="connsiteX16" fmla="*/ 37599 w 71936"/>
              <a:gd name="connsiteY16" fmla="*/ 45037 h 155220"/>
              <a:gd name="connsiteX17" fmla="*/ 37599 w 71936"/>
              <a:gd name="connsiteY17" fmla="*/ 113202 h 155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</a:cxnLst>
            <a:rect l="l" t="t" r="r" b="b"/>
            <a:pathLst>
              <a:path w="71936" h="155220">
                <a:moveTo>
                  <a:pt x="37599" y="113202"/>
                </a:moveTo>
                <a:cubicBezTo>
                  <a:pt x="37599" y="128362"/>
                  <a:pt x="37599" y="143320"/>
                  <a:pt x="54418" y="143320"/>
                </a:cubicBezTo>
                <a:cubicBezTo>
                  <a:pt x="60500" y="143320"/>
                  <a:pt x="64701" y="141214"/>
                  <a:pt x="68674" y="139349"/>
                </a:cubicBezTo>
                <a:cubicBezTo>
                  <a:pt x="69600" y="140973"/>
                  <a:pt x="70997" y="143320"/>
                  <a:pt x="71936" y="144944"/>
                </a:cubicBezTo>
                <a:cubicBezTo>
                  <a:pt x="67493" y="148673"/>
                  <a:pt x="60030" y="155220"/>
                  <a:pt x="46243" y="155220"/>
                </a:cubicBezTo>
                <a:cubicBezTo>
                  <a:pt x="37129" y="155220"/>
                  <a:pt x="30364" y="151959"/>
                  <a:pt x="26872" y="149612"/>
                </a:cubicBezTo>
                <a:cubicBezTo>
                  <a:pt x="17288" y="142850"/>
                  <a:pt x="16349" y="133272"/>
                  <a:pt x="16349" y="119038"/>
                </a:cubicBezTo>
                <a:lnTo>
                  <a:pt x="16349" y="45037"/>
                </a:lnTo>
                <a:lnTo>
                  <a:pt x="0" y="45037"/>
                </a:lnTo>
                <a:lnTo>
                  <a:pt x="0" y="31513"/>
                </a:lnTo>
                <a:lnTo>
                  <a:pt x="16349" y="31513"/>
                </a:lnTo>
                <a:lnTo>
                  <a:pt x="16349" y="0"/>
                </a:lnTo>
                <a:lnTo>
                  <a:pt x="37599" y="0"/>
                </a:lnTo>
                <a:lnTo>
                  <a:pt x="37599" y="31513"/>
                </a:lnTo>
                <a:lnTo>
                  <a:pt x="62594" y="31513"/>
                </a:lnTo>
                <a:lnTo>
                  <a:pt x="62594" y="45037"/>
                </a:lnTo>
                <a:lnTo>
                  <a:pt x="37599" y="45037"/>
                </a:lnTo>
                <a:lnTo>
                  <a:pt x="37599" y="11320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4329118" y="791446"/>
            <a:ext cx="64233" cy="121613"/>
          </a:xfrm>
          <a:custGeom>
            <a:avLst/>
            <a:gdLst>
              <a:gd name="connsiteX0" fmla="*/ 21491 w 64233"/>
              <a:gd name="connsiteY0" fmla="*/ 121613 h 121613"/>
              <a:gd name="connsiteX1" fmla="*/ 0 w 64233"/>
              <a:gd name="connsiteY1" fmla="*/ 121613 h 121613"/>
              <a:gd name="connsiteX2" fmla="*/ 0 w 64233"/>
              <a:gd name="connsiteY2" fmla="*/ 2816 h 121613"/>
              <a:gd name="connsiteX3" fmla="*/ 21491 w 64233"/>
              <a:gd name="connsiteY3" fmla="*/ 2816 h 121613"/>
              <a:gd name="connsiteX4" fmla="*/ 21491 w 64233"/>
              <a:gd name="connsiteY4" fmla="*/ 19156 h 121613"/>
              <a:gd name="connsiteX5" fmla="*/ 51855 w 64233"/>
              <a:gd name="connsiteY5" fmla="*/ 0 h 121613"/>
              <a:gd name="connsiteX6" fmla="*/ 64233 w 64233"/>
              <a:gd name="connsiteY6" fmla="*/ 2816 h 121613"/>
              <a:gd name="connsiteX7" fmla="*/ 64233 w 64233"/>
              <a:gd name="connsiteY7" fmla="*/ 21947 h 121613"/>
              <a:gd name="connsiteX8" fmla="*/ 46003 w 64233"/>
              <a:gd name="connsiteY8" fmla="*/ 17050 h 121613"/>
              <a:gd name="connsiteX9" fmla="*/ 21491 w 64233"/>
              <a:gd name="connsiteY9" fmla="*/ 31285 h 121613"/>
              <a:gd name="connsiteX10" fmla="*/ 21491 w 64233"/>
              <a:gd name="connsiteY10" fmla="*/ 121613 h 1216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64233" h="121613">
                <a:moveTo>
                  <a:pt x="21491" y="121613"/>
                </a:moveTo>
                <a:lnTo>
                  <a:pt x="0" y="121613"/>
                </a:lnTo>
                <a:lnTo>
                  <a:pt x="0" y="2816"/>
                </a:lnTo>
                <a:lnTo>
                  <a:pt x="21491" y="2816"/>
                </a:lnTo>
                <a:lnTo>
                  <a:pt x="21491" y="19156"/>
                </a:lnTo>
                <a:cubicBezTo>
                  <a:pt x="25477" y="13549"/>
                  <a:pt x="34807" y="0"/>
                  <a:pt x="51855" y="0"/>
                </a:cubicBezTo>
                <a:cubicBezTo>
                  <a:pt x="57923" y="0"/>
                  <a:pt x="60957" y="1408"/>
                  <a:pt x="64233" y="2816"/>
                </a:cubicBezTo>
                <a:lnTo>
                  <a:pt x="64233" y="21947"/>
                </a:lnTo>
                <a:cubicBezTo>
                  <a:pt x="60500" y="20323"/>
                  <a:pt x="53950" y="17050"/>
                  <a:pt x="46003" y="17050"/>
                </a:cubicBezTo>
                <a:cubicBezTo>
                  <a:pt x="31760" y="17050"/>
                  <a:pt x="23840" y="28024"/>
                  <a:pt x="21491" y="31285"/>
                </a:cubicBezTo>
                <a:lnTo>
                  <a:pt x="21491" y="121613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14023063" y="791433"/>
            <a:ext cx="165848" cy="121626"/>
          </a:xfrm>
          <a:custGeom>
            <a:avLst/>
            <a:gdLst>
              <a:gd name="connsiteX0" fmla="*/ 145005 w 165848"/>
              <a:gd name="connsiteY0" fmla="*/ 0 h 121626"/>
              <a:gd name="connsiteX1" fmla="*/ 123589 w 165848"/>
              <a:gd name="connsiteY1" fmla="*/ 94185 h 121626"/>
              <a:gd name="connsiteX2" fmla="*/ 92070 w 165848"/>
              <a:gd name="connsiteY2" fmla="*/ 0 h 121626"/>
              <a:gd name="connsiteX3" fmla="*/ 74972 w 165848"/>
              <a:gd name="connsiteY3" fmla="*/ 0 h 121626"/>
              <a:gd name="connsiteX4" fmla="*/ 44226 w 165848"/>
              <a:gd name="connsiteY4" fmla="*/ 94185 h 121626"/>
              <a:gd name="connsiteX5" fmla="*/ 21618 w 165848"/>
              <a:gd name="connsiteY5" fmla="*/ 0 h 121626"/>
              <a:gd name="connsiteX6" fmla="*/ 0 w 165848"/>
              <a:gd name="connsiteY6" fmla="*/ 0 h 121626"/>
              <a:gd name="connsiteX7" fmla="*/ 32421 w 165848"/>
              <a:gd name="connsiteY7" fmla="*/ 121626 h 121626"/>
              <a:gd name="connsiteX8" fmla="*/ 51486 w 165848"/>
              <a:gd name="connsiteY8" fmla="*/ 121626 h 121626"/>
              <a:gd name="connsiteX9" fmla="*/ 82905 w 165848"/>
              <a:gd name="connsiteY9" fmla="*/ 27885 h 121626"/>
              <a:gd name="connsiteX10" fmla="*/ 114551 w 165848"/>
              <a:gd name="connsiteY10" fmla="*/ 121626 h 121626"/>
              <a:gd name="connsiteX11" fmla="*/ 133757 w 165848"/>
              <a:gd name="connsiteY11" fmla="*/ 121626 h 121626"/>
              <a:gd name="connsiteX12" fmla="*/ 165848 w 165848"/>
              <a:gd name="connsiteY12" fmla="*/ 0 h 121626"/>
              <a:gd name="connsiteX13" fmla="*/ 145005 w 165848"/>
              <a:gd name="connsiteY13" fmla="*/ 0 h 121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165848" h="121626">
                <a:moveTo>
                  <a:pt x="145005" y="0"/>
                </a:moveTo>
                <a:lnTo>
                  <a:pt x="123589" y="94185"/>
                </a:lnTo>
                <a:lnTo>
                  <a:pt x="92070" y="0"/>
                </a:lnTo>
                <a:lnTo>
                  <a:pt x="74972" y="0"/>
                </a:lnTo>
                <a:lnTo>
                  <a:pt x="44226" y="94185"/>
                </a:lnTo>
                <a:lnTo>
                  <a:pt x="21618" y="0"/>
                </a:lnTo>
                <a:lnTo>
                  <a:pt x="0" y="0"/>
                </a:lnTo>
                <a:lnTo>
                  <a:pt x="32421" y="121626"/>
                </a:lnTo>
                <a:lnTo>
                  <a:pt x="51486" y="121626"/>
                </a:lnTo>
                <a:lnTo>
                  <a:pt x="82905" y="27885"/>
                </a:lnTo>
                <a:lnTo>
                  <a:pt x="114551" y="121626"/>
                </a:lnTo>
                <a:lnTo>
                  <a:pt x="133757" y="121626"/>
                </a:lnTo>
                <a:lnTo>
                  <a:pt x="165848" y="0"/>
                </a:lnTo>
                <a:lnTo>
                  <a:pt x="145005" y="0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12530371" y="765112"/>
            <a:ext cx="46523" cy="87994"/>
          </a:xfrm>
          <a:custGeom>
            <a:avLst/>
            <a:gdLst>
              <a:gd name="connsiteX0" fmla="*/ 24969 w 46523"/>
              <a:gd name="connsiteY0" fmla="*/ 87994 h 87994"/>
              <a:gd name="connsiteX1" fmla="*/ 24969 w 46523"/>
              <a:gd name="connsiteY1" fmla="*/ 51913 h 87994"/>
              <a:gd name="connsiteX2" fmla="*/ 0 w 46523"/>
              <a:gd name="connsiteY2" fmla="*/ 51913 h 87994"/>
              <a:gd name="connsiteX3" fmla="*/ 0 w 46523"/>
              <a:gd name="connsiteY3" fmla="*/ 33035 h 87994"/>
              <a:gd name="connsiteX4" fmla="*/ 24969 w 46523"/>
              <a:gd name="connsiteY4" fmla="*/ 33035 h 87994"/>
              <a:gd name="connsiteX5" fmla="*/ 24969 w 46523"/>
              <a:gd name="connsiteY5" fmla="*/ 0 h 87994"/>
              <a:gd name="connsiteX6" fmla="*/ 46523 w 46523"/>
              <a:gd name="connsiteY6" fmla="*/ 0 h 87994"/>
              <a:gd name="connsiteX7" fmla="*/ 46523 w 46523"/>
              <a:gd name="connsiteY7" fmla="*/ 87994 h 87994"/>
              <a:gd name="connsiteX8" fmla="*/ 24969 w 46523"/>
              <a:gd name="connsiteY8" fmla="*/ 87994 h 879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6523" h="87994">
                <a:moveTo>
                  <a:pt x="24969" y="87994"/>
                </a:moveTo>
                <a:lnTo>
                  <a:pt x="24969" y="51913"/>
                </a:lnTo>
                <a:lnTo>
                  <a:pt x="0" y="51913"/>
                </a:lnTo>
                <a:lnTo>
                  <a:pt x="0" y="33035"/>
                </a:lnTo>
                <a:lnTo>
                  <a:pt x="24969" y="33035"/>
                </a:lnTo>
                <a:lnTo>
                  <a:pt x="24969" y="0"/>
                </a:lnTo>
                <a:lnTo>
                  <a:pt x="46523" y="0"/>
                </a:lnTo>
                <a:lnTo>
                  <a:pt x="46523" y="87994"/>
                </a:lnTo>
                <a:lnTo>
                  <a:pt x="24969" y="87994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2678656" y="801015"/>
            <a:ext cx="22531" cy="11798"/>
          </a:xfrm>
          <a:custGeom>
            <a:avLst/>
            <a:gdLst>
              <a:gd name="connsiteX0" fmla="*/ 22531 w 22531"/>
              <a:gd name="connsiteY0" fmla="*/ 0 h 11798"/>
              <a:gd name="connsiteX1" fmla="*/ 0 w 22531"/>
              <a:gd name="connsiteY1" fmla="*/ 0 h 11798"/>
              <a:gd name="connsiteX2" fmla="*/ 482 w 22531"/>
              <a:gd name="connsiteY2" fmla="*/ 6406 h 11798"/>
              <a:gd name="connsiteX3" fmla="*/ 165 w 22531"/>
              <a:gd name="connsiteY3" fmla="*/ 11798 h 11798"/>
              <a:gd name="connsiteX4" fmla="*/ 22531 w 22531"/>
              <a:gd name="connsiteY4" fmla="*/ 11798 h 11798"/>
              <a:gd name="connsiteX5" fmla="*/ 22531 w 22531"/>
              <a:gd name="connsiteY5" fmla="*/ 0 h 11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531" h="11798">
                <a:moveTo>
                  <a:pt x="22531" y="0"/>
                </a:moveTo>
                <a:lnTo>
                  <a:pt x="0" y="0"/>
                </a:lnTo>
                <a:cubicBezTo>
                  <a:pt x="317" y="2017"/>
                  <a:pt x="482" y="4211"/>
                  <a:pt x="482" y="6406"/>
                </a:cubicBezTo>
                <a:cubicBezTo>
                  <a:pt x="482" y="8258"/>
                  <a:pt x="317" y="9946"/>
                  <a:pt x="165" y="11798"/>
                </a:cubicBezTo>
                <a:lnTo>
                  <a:pt x="22531" y="11798"/>
                </a:lnTo>
                <a:lnTo>
                  <a:pt x="22531" y="0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2777822" y="771847"/>
            <a:ext cx="82829" cy="131318"/>
          </a:xfrm>
          <a:custGeom>
            <a:avLst/>
            <a:gdLst>
              <a:gd name="connsiteX0" fmla="*/ 0 w 82829"/>
              <a:gd name="connsiteY0" fmla="*/ 131318 h 131318"/>
              <a:gd name="connsiteX1" fmla="*/ 25603 w 82829"/>
              <a:gd name="connsiteY1" fmla="*/ 78047 h 131318"/>
              <a:gd name="connsiteX2" fmla="*/ 46524 w 82829"/>
              <a:gd name="connsiteY2" fmla="*/ 61694 h 131318"/>
              <a:gd name="connsiteX3" fmla="*/ 61109 w 82829"/>
              <a:gd name="connsiteY3" fmla="*/ 39455 h 131318"/>
              <a:gd name="connsiteX4" fmla="*/ 42626 w 82829"/>
              <a:gd name="connsiteY4" fmla="*/ 19055 h 131318"/>
              <a:gd name="connsiteX5" fmla="*/ 22849 w 82829"/>
              <a:gd name="connsiteY5" fmla="*/ 42652 h 131318"/>
              <a:gd name="connsiteX6" fmla="*/ 2106 w 82829"/>
              <a:gd name="connsiteY6" fmla="*/ 42652 h 131318"/>
              <a:gd name="connsiteX7" fmla="*/ 42957 w 82829"/>
              <a:gd name="connsiteY7" fmla="*/ 0 h 131318"/>
              <a:gd name="connsiteX8" fmla="*/ 82334 w 82829"/>
              <a:gd name="connsiteY8" fmla="*/ 39112 h 131318"/>
              <a:gd name="connsiteX9" fmla="*/ 60627 w 82829"/>
              <a:gd name="connsiteY9" fmla="*/ 76703 h 131318"/>
              <a:gd name="connsiteX10" fmla="*/ 37282 w 82829"/>
              <a:gd name="connsiteY10" fmla="*/ 95250 h 131318"/>
              <a:gd name="connsiteX11" fmla="*/ 24474 w 82829"/>
              <a:gd name="connsiteY11" fmla="*/ 113113 h 131318"/>
              <a:gd name="connsiteX12" fmla="*/ 82663 w 82829"/>
              <a:gd name="connsiteY12" fmla="*/ 112948 h 131318"/>
              <a:gd name="connsiteX13" fmla="*/ 82829 w 82829"/>
              <a:gd name="connsiteY13" fmla="*/ 131318 h 131318"/>
              <a:gd name="connsiteX14" fmla="*/ 0 w 82829"/>
              <a:gd name="connsiteY14" fmla="*/ 131318 h 131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</a:cxnLst>
            <a:rect l="l" t="t" r="r" b="b"/>
            <a:pathLst>
              <a:path w="82829" h="131318">
                <a:moveTo>
                  <a:pt x="0" y="131318"/>
                </a:moveTo>
                <a:cubicBezTo>
                  <a:pt x="0" y="114635"/>
                  <a:pt x="3084" y="95580"/>
                  <a:pt x="25603" y="78047"/>
                </a:cubicBezTo>
                <a:lnTo>
                  <a:pt x="46524" y="61694"/>
                </a:lnTo>
                <a:cubicBezTo>
                  <a:pt x="53162" y="56645"/>
                  <a:pt x="60627" y="50403"/>
                  <a:pt x="61109" y="39455"/>
                </a:cubicBezTo>
                <a:cubicBezTo>
                  <a:pt x="61427" y="29001"/>
                  <a:pt x="55105" y="19055"/>
                  <a:pt x="42626" y="19055"/>
                </a:cubicBezTo>
                <a:cubicBezTo>
                  <a:pt x="29501" y="19055"/>
                  <a:pt x="22201" y="30003"/>
                  <a:pt x="22849" y="42652"/>
                </a:cubicBezTo>
                <a:lnTo>
                  <a:pt x="2106" y="42652"/>
                </a:lnTo>
                <a:cubicBezTo>
                  <a:pt x="1130" y="22087"/>
                  <a:pt x="15880" y="0"/>
                  <a:pt x="42957" y="0"/>
                </a:cubicBezTo>
                <a:cubicBezTo>
                  <a:pt x="68395" y="0"/>
                  <a:pt x="82334" y="19220"/>
                  <a:pt x="82334" y="39112"/>
                </a:cubicBezTo>
                <a:cubicBezTo>
                  <a:pt x="82334" y="59005"/>
                  <a:pt x="70350" y="68786"/>
                  <a:pt x="60627" y="76703"/>
                </a:cubicBezTo>
                <a:lnTo>
                  <a:pt x="37282" y="95250"/>
                </a:lnTo>
                <a:cubicBezTo>
                  <a:pt x="30465" y="100642"/>
                  <a:pt x="26746" y="106706"/>
                  <a:pt x="24474" y="113113"/>
                </a:cubicBezTo>
                <a:lnTo>
                  <a:pt x="82663" y="112948"/>
                </a:lnTo>
                <a:lnTo>
                  <a:pt x="82829" y="131318"/>
                </a:lnTo>
                <a:lnTo>
                  <a:pt x="0" y="131318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2869391" y="798820"/>
            <a:ext cx="97414" cy="92713"/>
          </a:xfrm>
          <a:custGeom>
            <a:avLst/>
            <a:gdLst>
              <a:gd name="connsiteX0" fmla="*/ 83146 w 97414"/>
              <a:gd name="connsiteY0" fmla="*/ 89681 h 92713"/>
              <a:gd name="connsiteX1" fmla="*/ 50243 w 97414"/>
              <a:gd name="connsiteY1" fmla="*/ 57140 h 92713"/>
              <a:gd name="connsiteX2" fmla="*/ 16692 w 97414"/>
              <a:gd name="connsiteY2" fmla="*/ 92713 h 92713"/>
              <a:gd name="connsiteX3" fmla="*/ 0 w 97414"/>
              <a:gd name="connsiteY3" fmla="*/ 77540 h 92713"/>
              <a:gd name="connsiteX4" fmla="*/ 38082 w 97414"/>
              <a:gd name="connsiteY4" fmla="*/ 23939 h 92713"/>
              <a:gd name="connsiteX5" fmla="*/ 38082 w 97414"/>
              <a:gd name="connsiteY5" fmla="*/ 19727 h 92713"/>
              <a:gd name="connsiteX6" fmla="*/ 8416 w 97414"/>
              <a:gd name="connsiteY6" fmla="*/ 19727 h 92713"/>
              <a:gd name="connsiteX7" fmla="*/ 8416 w 97414"/>
              <a:gd name="connsiteY7" fmla="*/ 0 h 92713"/>
              <a:gd name="connsiteX8" fmla="*/ 91410 w 97414"/>
              <a:gd name="connsiteY8" fmla="*/ 0 h 92713"/>
              <a:gd name="connsiteX9" fmla="*/ 91410 w 97414"/>
              <a:gd name="connsiteY9" fmla="*/ 19727 h 92713"/>
              <a:gd name="connsiteX10" fmla="*/ 61909 w 97414"/>
              <a:gd name="connsiteY10" fmla="*/ 19727 h 92713"/>
              <a:gd name="connsiteX11" fmla="*/ 61909 w 97414"/>
              <a:gd name="connsiteY11" fmla="*/ 23939 h 92713"/>
              <a:gd name="connsiteX12" fmla="*/ 97414 w 97414"/>
              <a:gd name="connsiteY12" fmla="*/ 73670 h 92713"/>
              <a:gd name="connsiteX13" fmla="*/ 83146 w 97414"/>
              <a:gd name="connsiteY13" fmla="*/ 89681 h 927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</a:cxnLst>
            <a:rect l="l" t="t" r="r" b="b"/>
            <a:pathLst>
              <a:path w="97414" h="92713">
                <a:moveTo>
                  <a:pt x="83146" y="89681"/>
                </a:moveTo>
                <a:cubicBezTo>
                  <a:pt x="73575" y="83947"/>
                  <a:pt x="58990" y="72998"/>
                  <a:pt x="50243" y="57140"/>
                </a:cubicBezTo>
                <a:cubicBezTo>
                  <a:pt x="45546" y="70626"/>
                  <a:pt x="29654" y="86649"/>
                  <a:pt x="16692" y="92713"/>
                </a:cubicBezTo>
                <a:lnTo>
                  <a:pt x="0" y="77540"/>
                </a:lnTo>
                <a:cubicBezTo>
                  <a:pt x="21555" y="68609"/>
                  <a:pt x="38082" y="50911"/>
                  <a:pt x="38082" y="23939"/>
                </a:cubicBezTo>
                <a:lnTo>
                  <a:pt x="38082" y="19727"/>
                </a:lnTo>
                <a:lnTo>
                  <a:pt x="8416" y="19727"/>
                </a:lnTo>
                <a:lnTo>
                  <a:pt x="8416" y="0"/>
                </a:lnTo>
                <a:lnTo>
                  <a:pt x="91410" y="0"/>
                </a:lnTo>
                <a:lnTo>
                  <a:pt x="91410" y="19727"/>
                </a:lnTo>
                <a:lnTo>
                  <a:pt x="61909" y="19727"/>
                </a:lnTo>
                <a:lnTo>
                  <a:pt x="61909" y="23939"/>
                </a:lnTo>
                <a:cubicBezTo>
                  <a:pt x="61909" y="49223"/>
                  <a:pt x="80709" y="64054"/>
                  <a:pt x="97414" y="73670"/>
                </a:cubicBezTo>
                <a:lnTo>
                  <a:pt x="83146" y="89681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12895643" y="768817"/>
            <a:ext cx="47488" cy="18547"/>
          </a:xfrm>
          <a:custGeom>
            <a:avLst/>
            <a:gdLst>
              <a:gd name="connsiteX0" fmla="*/ 0 w 47488"/>
              <a:gd name="connsiteY0" fmla="*/ 9273 h 18547"/>
              <a:gd name="connsiteX1" fmla="*/ 47488 w 47488"/>
              <a:gd name="connsiteY1" fmla="*/ 9273 h 18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7488" h="18547">
                <a:moveTo>
                  <a:pt x="0" y="9273"/>
                </a:moveTo>
                <a:lnTo>
                  <a:pt x="47488" y="9273"/>
                </a:lnTo>
              </a:path>
            </a:pathLst>
          </a:custGeom>
          <a:ln w="25400">
            <a:solidFill>
              <a:srgbClr val="89898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12976695" y="765112"/>
            <a:ext cx="41168" cy="148331"/>
          </a:xfrm>
          <a:custGeom>
            <a:avLst/>
            <a:gdLst>
              <a:gd name="connsiteX0" fmla="*/ 21555 w 41168"/>
              <a:gd name="connsiteY0" fmla="*/ 78555 h 148331"/>
              <a:gd name="connsiteX1" fmla="*/ 21555 w 41168"/>
              <a:gd name="connsiteY1" fmla="*/ 148331 h 148331"/>
              <a:gd name="connsiteX2" fmla="*/ 0 w 41168"/>
              <a:gd name="connsiteY2" fmla="*/ 148331 h 148331"/>
              <a:gd name="connsiteX3" fmla="*/ 0 w 41168"/>
              <a:gd name="connsiteY3" fmla="*/ 0 h 148331"/>
              <a:gd name="connsiteX4" fmla="*/ 21555 w 41168"/>
              <a:gd name="connsiteY4" fmla="*/ 0 h 148331"/>
              <a:gd name="connsiteX5" fmla="*/ 21555 w 41168"/>
              <a:gd name="connsiteY5" fmla="*/ 57647 h 148331"/>
              <a:gd name="connsiteX6" fmla="*/ 41168 w 41168"/>
              <a:gd name="connsiteY6" fmla="*/ 57647 h 148331"/>
              <a:gd name="connsiteX7" fmla="*/ 41168 w 41168"/>
              <a:gd name="connsiteY7" fmla="*/ 78555 h 148331"/>
              <a:gd name="connsiteX8" fmla="*/ 21555 w 41168"/>
              <a:gd name="connsiteY8" fmla="*/ 78555 h 1483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1168" h="148331">
                <a:moveTo>
                  <a:pt x="21555" y="78555"/>
                </a:moveTo>
                <a:lnTo>
                  <a:pt x="21555" y="148331"/>
                </a:lnTo>
                <a:lnTo>
                  <a:pt x="0" y="148331"/>
                </a:lnTo>
                <a:lnTo>
                  <a:pt x="0" y="0"/>
                </a:lnTo>
                <a:lnTo>
                  <a:pt x="21555" y="0"/>
                </a:lnTo>
                <a:lnTo>
                  <a:pt x="21555" y="57647"/>
                </a:lnTo>
                <a:lnTo>
                  <a:pt x="41168" y="57647"/>
                </a:lnTo>
                <a:lnTo>
                  <a:pt x="41168" y="78555"/>
                </a:lnTo>
                <a:lnTo>
                  <a:pt x="21555" y="78555"/>
                </a:lnTo>
              </a:path>
            </a:pathLst>
          </a:custGeom>
          <a:solidFill>
            <a:srgbClr val="89898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13317" y="9963652"/>
            <a:ext cx="13686375" cy="20314"/>
          </a:xfrm>
          <a:custGeom>
            <a:avLst/>
            <a:gdLst>
              <a:gd name="connsiteX0" fmla="*/ 6350 w 13686375"/>
              <a:gd name="connsiteY0" fmla="*/ 6350 h 20314"/>
              <a:gd name="connsiteX1" fmla="*/ 13680025 w 13686375"/>
              <a:gd name="connsiteY1" fmla="*/ 6350 h 20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86375" h="20314">
                <a:moveTo>
                  <a:pt x="6350" y="6350"/>
                </a:moveTo>
                <a:lnTo>
                  <a:pt x="13680025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824728" y="2482146"/>
            <a:ext cx="59681" cy="59652"/>
          </a:xfrm>
          <a:custGeom>
            <a:avLst/>
            <a:gdLst>
              <a:gd name="connsiteX0" fmla="*/ 6350 w 59681"/>
              <a:gd name="connsiteY0" fmla="*/ 6350 h 59652"/>
              <a:gd name="connsiteX1" fmla="*/ 53331 w 59681"/>
              <a:gd name="connsiteY1" fmla="*/ 53302 h 596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681" h="59652">
                <a:moveTo>
                  <a:pt x="6350" y="6350"/>
                </a:moveTo>
                <a:lnTo>
                  <a:pt x="53331" y="5330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817196" y="2482146"/>
            <a:ext cx="153644" cy="153558"/>
          </a:xfrm>
          <a:custGeom>
            <a:avLst/>
            <a:gdLst>
              <a:gd name="connsiteX0" fmla="*/ 6350 w 153644"/>
              <a:gd name="connsiteY0" fmla="*/ 6350 h 153558"/>
              <a:gd name="connsiteX1" fmla="*/ 147294 w 153644"/>
              <a:gd name="connsiteY1" fmla="*/ 147208 h 153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644" h="153558">
                <a:moveTo>
                  <a:pt x="6350" y="6350"/>
                </a:moveTo>
                <a:lnTo>
                  <a:pt x="147294" y="14720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825329" y="2482146"/>
            <a:ext cx="231945" cy="231813"/>
          </a:xfrm>
          <a:custGeom>
            <a:avLst/>
            <a:gdLst>
              <a:gd name="connsiteX0" fmla="*/ 6350 w 231945"/>
              <a:gd name="connsiteY0" fmla="*/ 6350 h 231813"/>
              <a:gd name="connsiteX1" fmla="*/ 225595 w 231945"/>
              <a:gd name="connsiteY1" fmla="*/ 225463 h 231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1945" h="231813">
                <a:moveTo>
                  <a:pt x="6350" y="6350"/>
                </a:moveTo>
                <a:lnTo>
                  <a:pt x="225595" y="22546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817807" y="2482146"/>
            <a:ext cx="325907" cy="325719"/>
          </a:xfrm>
          <a:custGeom>
            <a:avLst/>
            <a:gdLst>
              <a:gd name="connsiteX0" fmla="*/ 6350 w 325907"/>
              <a:gd name="connsiteY0" fmla="*/ 6350 h 325719"/>
              <a:gd name="connsiteX1" fmla="*/ 319557 w 325907"/>
              <a:gd name="connsiteY1" fmla="*/ 319369 h 325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907" h="325719">
                <a:moveTo>
                  <a:pt x="6350" y="6350"/>
                </a:moveTo>
                <a:lnTo>
                  <a:pt x="319557" y="31936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825942" y="2482146"/>
            <a:ext cx="404209" cy="403974"/>
          </a:xfrm>
          <a:custGeom>
            <a:avLst/>
            <a:gdLst>
              <a:gd name="connsiteX0" fmla="*/ 6350 w 404209"/>
              <a:gd name="connsiteY0" fmla="*/ 6350 h 403974"/>
              <a:gd name="connsiteX1" fmla="*/ 397859 w 404209"/>
              <a:gd name="connsiteY1" fmla="*/ 397624 h 4039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4209" h="403974">
                <a:moveTo>
                  <a:pt x="6350" y="6350"/>
                </a:moveTo>
                <a:lnTo>
                  <a:pt x="397859" y="39762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818414" y="2482146"/>
            <a:ext cx="498171" cy="497880"/>
          </a:xfrm>
          <a:custGeom>
            <a:avLst/>
            <a:gdLst>
              <a:gd name="connsiteX0" fmla="*/ 6350 w 498171"/>
              <a:gd name="connsiteY0" fmla="*/ 6350 h 497880"/>
              <a:gd name="connsiteX1" fmla="*/ 491821 w 498171"/>
              <a:gd name="connsiteY1" fmla="*/ 491530 h 497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8171" h="497880">
                <a:moveTo>
                  <a:pt x="6350" y="6350"/>
                </a:moveTo>
                <a:lnTo>
                  <a:pt x="491821" y="491530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826548" y="2482146"/>
            <a:ext cx="576472" cy="576135"/>
          </a:xfrm>
          <a:custGeom>
            <a:avLst/>
            <a:gdLst>
              <a:gd name="connsiteX0" fmla="*/ 6350 w 576472"/>
              <a:gd name="connsiteY0" fmla="*/ 6350 h 576135"/>
              <a:gd name="connsiteX1" fmla="*/ 570122 w 576472"/>
              <a:gd name="connsiteY1" fmla="*/ 569785 h 5761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6472" h="576135">
                <a:moveTo>
                  <a:pt x="6350" y="6350"/>
                </a:moveTo>
                <a:lnTo>
                  <a:pt x="570122" y="56978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819030" y="2482146"/>
            <a:ext cx="670434" cy="670041"/>
          </a:xfrm>
          <a:custGeom>
            <a:avLst/>
            <a:gdLst>
              <a:gd name="connsiteX0" fmla="*/ 6350 w 670434"/>
              <a:gd name="connsiteY0" fmla="*/ 6350 h 670041"/>
              <a:gd name="connsiteX1" fmla="*/ 664084 w 670434"/>
              <a:gd name="connsiteY1" fmla="*/ 663691 h 670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0434" h="670041">
                <a:moveTo>
                  <a:pt x="6350" y="6350"/>
                </a:moveTo>
                <a:lnTo>
                  <a:pt x="664084" y="66369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827159" y="2482146"/>
            <a:ext cx="748735" cy="748296"/>
          </a:xfrm>
          <a:custGeom>
            <a:avLst/>
            <a:gdLst>
              <a:gd name="connsiteX0" fmla="*/ 6350 w 748735"/>
              <a:gd name="connsiteY0" fmla="*/ 6350 h 748296"/>
              <a:gd name="connsiteX1" fmla="*/ 742385 w 748735"/>
              <a:gd name="connsiteY1" fmla="*/ 741946 h 7482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8735" h="748296">
                <a:moveTo>
                  <a:pt x="6350" y="6350"/>
                </a:moveTo>
                <a:lnTo>
                  <a:pt x="742385" y="741946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819632" y="2482146"/>
            <a:ext cx="842697" cy="842201"/>
          </a:xfrm>
          <a:custGeom>
            <a:avLst/>
            <a:gdLst>
              <a:gd name="connsiteX0" fmla="*/ 6350 w 842697"/>
              <a:gd name="connsiteY0" fmla="*/ 6350 h 842201"/>
              <a:gd name="connsiteX1" fmla="*/ 836347 w 842697"/>
              <a:gd name="connsiteY1" fmla="*/ 835851 h 842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697" h="842201">
                <a:moveTo>
                  <a:pt x="6350" y="6350"/>
                </a:moveTo>
                <a:lnTo>
                  <a:pt x="836347" y="83585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812107" y="2482146"/>
            <a:ext cx="936659" cy="936107"/>
          </a:xfrm>
          <a:custGeom>
            <a:avLst/>
            <a:gdLst>
              <a:gd name="connsiteX0" fmla="*/ 6350 w 936659"/>
              <a:gd name="connsiteY0" fmla="*/ 6350 h 936107"/>
              <a:gd name="connsiteX1" fmla="*/ 930309 w 936659"/>
              <a:gd name="connsiteY1" fmla="*/ 929757 h 936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59" h="936107">
                <a:moveTo>
                  <a:pt x="6350" y="6350"/>
                </a:moveTo>
                <a:lnTo>
                  <a:pt x="930309" y="92975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820249" y="2482146"/>
            <a:ext cx="1014960" cy="1014362"/>
          </a:xfrm>
          <a:custGeom>
            <a:avLst/>
            <a:gdLst>
              <a:gd name="connsiteX0" fmla="*/ 6350 w 1014960"/>
              <a:gd name="connsiteY0" fmla="*/ 6350 h 1014362"/>
              <a:gd name="connsiteX1" fmla="*/ 1008610 w 1014960"/>
              <a:gd name="connsiteY1" fmla="*/ 1008012 h 1014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4960" h="1014362">
                <a:moveTo>
                  <a:pt x="6350" y="6350"/>
                </a:moveTo>
                <a:lnTo>
                  <a:pt x="1008610" y="100801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812717" y="2482146"/>
            <a:ext cx="1108922" cy="1108268"/>
          </a:xfrm>
          <a:custGeom>
            <a:avLst/>
            <a:gdLst>
              <a:gd name="connsiteX0" fmla="*/ 6350 w 1108922"/>
              <a:gd name="connsiteY0" fmla="*/ 6350 h 1108268"/>
              <a:gd name="connsiteX1" fmla="*/ 1102572 w 1108922"/>
              <a:gd name="connsiteY1" fmla="*/ 1101918 h 1108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8922" h="1108268">
                <a:moveTo>
                  <a:pt x="6350" y="6350"/>
                </a:moveTo>
                <a:lnTo>
                  <a:pt x="1102572" y="110191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820853" y="2482146"/>
            <a:ext cx="1187224" cy="1186523"/>
          </a:xfrm>
          <a:custGeom>
            <a:avLst/>
            <a:gdLst>
              <a:gd name="connsiteX0" fmla="*/ 6350 w 1187224"/>
              <a:gd name="connsiteY0" fmla="*/ 6350 h 1186523"/>
              <a:gd name="connsiteX1" fmla="*/ 1180874 w 1187224"/>
              <a:gd name="connsiteY1" fmla="*/ 1180173 h 11865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87224" h="1186523">
                <a:moveTo>
                  <a:pt x="6350" y="6350"/>
                </a:moveTo>
                <a:lnTo>
                  <a:pt x="1180874" y="118017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13326" y="2482146"/>
            <a:ext cx="1281186" cy="1280429"/>
          </a:xfrm>
          <a:custGeom>
            <a:avLst/>
            <a:gdLst>
              <a:gd name="connsiteX0" fmla="*/ 6350 w 1281186"/>
              <a:gd name="connsiteY0" fmla="*/ 6350 h 1280429"/>
              <a:gd name="connsiteX1" fmla="*/ 1274836 w 1281186"/>
              <a:gd name="connsiteY1" fmla="*/ 1274079 h 128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1186" h="1280429">
                <a:moveTo>
                  <a:pt x="6350" y="6350"/>
                </a:moveTo>
                <a:lnTo>
                  <a:pt x="1274836" y="127407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821464" y="2482146"/>
            <a:ext cx="1359486" cy="1358684"/>
          </a:xfrm>
          <a:custGeom>
            <a:avLst/>
            <a:gdLst>
              <a:gd name="connsiteX0" fmla="*/ 6350 w 1359486"/>
              <a:gd name="connsiteY0" fmla="*/ 6350 h 1358684"/>
              <a:gd name="connsiteX1" fmla="*/ 1353136 w 1359486"/>
              <a:gd name="connsiteY1" fmla="*/ 1352334 h 1358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9486" h="1358684">
                <a:moveTo>
                  <a:pt x="6350" y="6350"/>
                </a:moveTo>
                <a:lnTo>
                  <a:pt x="1353136" y="135233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82959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916033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1002474" y="2482146"/>
            <a:ext cx="1437790" cy="1436939"/>
          </a:xfrm>
          <a:custGeom>
            <a:avLst/>
            <a:gdLst>
              <a:gd name="connsiteX0" fmla="*/ 6350 w 1437790"/>
              <a:gd name="connsiteY0" fmla="*/ 6350 h 1436939"/>
              <a:gd name="connsiteX1" fmla="*/ 1431440 w 1437790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90" h="1436939">
                <a:moveTo>
                  <a:pt x="6350" y="6350"/>
                </a:moveTo>
                <a:lnTo>
                  <a:pt x="1431440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108890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Freeform 3"/>
          <p:cNvSpPr/>
          <p:nvPr/>
        </p:nvSpPr>
        <p:spPr>
          <a:xfrm>
            <a:off x="1175339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3"/>
          <p:cNvSpPr/>
          <p:nvPr/>
        </p:nvSpPr>
        <p:spPr>
          <a:xfrm>
            <a:off x="1261777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Freeform 3"/>
          <p:cNvSpPr/>
          <p:nvPr/>
        </p:nvSpPr>
        <p:spPr>
          <a:xfrm>
            <a:off x="1348215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Freeform 3"/>
          <p:cNvSpPr/>
          <p:nvPr/>
        </p:nvSpPr>
        <p:spPr>
          <a:xfrm>
            <a:off x="1434648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Freeform 3"/>
          <p:cNvSpPr/>
          <p:nvPr/>
        </p:nvSpPr>
        <p:spPr>
          <a:xfrm>
            <a:off x="1521087" y="2482146"/>
            <a:ext cx="1437789" cy="1436939"/>
          </a:xfrm>
          <a:custGeom>
            <a:avLst/>
            <a:gdLst>
              <a:gd name="connsiteX0" fmla="*/ 6350 w 1437789"/>
              <a:gd name="connsiteY0" fmla="*/ 6350 h 1436939"/>
              <a:gd name="connsiteX1" fmla="*/ 1431439 w 1437789"/>
              <a:gd name="connsiteY1" fmla="*/ 1430589 h 14369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7789" h="1436939">
                <a:moveTo>
                  <a:pt x="6350" y="6350"/>
                </a:moveTo>
                <a:lnTo>
                  <a:pt x="1431439" y="143058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Freeform 3"/>
          <p:cNvSpPr/>
          <p:nvPr/>
        </p:nvSpPr>
        <p:spPr>
          <a:xfrm>
            <a:off x="1607521" y="2544750"/>
            <a:ext cx="1375148" cy="1374335"/>
          </a:xfrm>
          <a:custGeom>
            <a:avLst/>
            <a:gdLst>
              <a:gd name="connsiteX0" fmla="*/ 6350 w 1375148"/>
              <a:gd name="connsiteY0" fmla="*/ 6350 h 1374335"/>
              <a:gd name="connsiteX1" fmla="*/ 1368798 w 1375148"/>
              <a:gd name="connsiteY1" fmla="*/ 1367985 h 1374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5148" h="1374335">
                <a:moveTo>
                  <a:pt x="6350" y="6350"/>
                </a:moveTo>
                <a:lnTo>
                  <a:pt x="1368798" y="136798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Freeform 3"/>
          <p:cNvSpPr/>
          <p:nvPr/>
        </p:nvSpPr>
        <p:spPr>
          <a:xfrm>
            <a:off x="1693959" y="2638656"/>
            <a:ext cx="1281185" cy="1280429"/>
          </a:xfrm>
          <a:custGeom>
            <a:avLst/>
            <a:gdLst>
              <a:gd name="connsiteX0" fmla="*/ 6350 w 1281185"/>
              <a:gd name="connsiteY0" fmla="*/ 6350 h 1280429"/>
              <a:gd name="connsiteX1" fmla="*/ 1274835 w 1281185"/>
              <a:gd name="connsiteY1" fmla="*/ 1274079 h 12804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1185" h="1280429">
                <a:moveTo>
                  <a:pt x="6350" y="6350"/>
                </a:moveTo>
                <a:lnTo>
                  <a:pt x="1274835" y="127407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3"/>
          <p:cNvSpPr/>
          <p:nvPr/>
        </p:nvSpPr>
        <p:spPr>
          <a:xfrm>
            <a:off x="1780392" y="2716911"/>
            <a:ext cx="1202884" cy="1202174"/>
          </a:xfrm>
          <a:custGeom>
            <a:avLst/>
            <a:gdLst>
              <a:gd name="connsiteX0" fmla="*/ 6350 w 1202884"/>
              <a:gd name="connsiteY0" fmla="*/ 6350 h 1202174"/>
              <a:gd name="connsiteX1" fmla="*/ 1196534 w 1202884"/>
              <a:gd name="connsiteY1" fmla="*/ 1195824 h 12021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02884" h="1202174">
                <a:moveTo>
                  <a:pt x="6350" y="6350"/>
                </a:moveTo>
                <a:lnTo>
                  <a:pt x="1196534" y="119582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Freeform 3"/>
          <p:cNvSpPr/>
          <p:nvPr/>
        </p:nvSpPr>
        <p:spPr>
          <a:xfrm>
            <a:off x="1866832" y="2810817"/>
            <a:ext cx="1108922" cy="1108268"/>
          </a:xfrm>
          <a:custGeom>
            <a:avLst/>
            <a:gdLst>
              <a:gd name="connsiteX0" fmla="*/ 6350 w 1108922"/>
              <a:gd name="connsiteY0" fmla="*/ 6350 h 1108268"/>
              <a:gd name="connsiteX1" fmla="*/ 1102572 w 1108922"/>
              <a:gd name="connsiteY1" fmla="*/ 1101918 h 11082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8922" h="1108268">
                <a:moveTo>
                  <a:pt x="6350" y="6350"/>
                </a:moveTo>
                <a:lnTo>
                  <a:pt x="1102572" y="110191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Freeform 3"/>
          <p:cNvSpPr/>
          <p:nvPr/>
        </p:nvSpPr>
        <p:spPr>
          <a:xfrm>
            <a:off x="1953273" y="2904723"/>
            <a:ext cx="1014961" cy="1014362"/>
          </a:xfrm>
          <a:custGeom>
            <a:avLst/>
            <a:gdLst>
              <a:gd name="connsiteX0" fmla="*/ 6350 w 1014961"/>
              <a:gd name="connsiteY0" fmla="*/ 6350 h 1014362"/>
              <a:gd name="connsiteX1" fmla="*/ 1008611 w 1014961"/>
              <a:gd name="connsiteY1" fmla="*/ 1008012 h 10143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4961" h="1014362">
                <a:moveTo>
                  <a:pt x="6350" y="6350"/>
                </a:moveTo>
                <a:lnTo>
                  <a:pt x="1008611" y="1008012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Freeform 3"/>
          <p:cNvSpPr/>
          <p:nvPr/>
        </p:nvSpPr>
        <p:spPr>
          <a:xfrm>
            <a:off x="2039703" y="2982978"/>
            <a:ext cx="936658" cy="936107"/>
          </a:xfrm>
          <a:custGeom>
            <a:avLst/>
            <a:gdLst>
              <a:gd name="connsiteX0" fmla="*/ 6350 w 936658"/>
              <a:gd name="connsiteY0" fmla="*/ 6350 h 936107"/>
              <a:gd name="connsiteX1" fmla="*/ 930308 w 936658"/>
              <a:gd name="connsiteY1" fmla="*/ 929757 h 9361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6658" h="936107">
                <a:moveTo>
                  <a:pt x="6350" y="6350"/>
                </a:moveTo>
                <a:lnTo>
                  <a:pt x="930308" y="92975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Freeform 3"/>
          <p:cNvSpPr/>
          <p:nvPr/>
        </p:nvSpPr>
        <p:spPr>
          <a:xfrm>
            <a:off x="2126138" y="3076884"/>
            <a:ext cx="842696" cy="842201"/>
          </a:xfrm>
          <a:custGeom>
            <a:avLst/>
            <a:gdLst>
              <a:gd name="connsiteX0" fmla="*/ 6350 w 842696"/>
              <a:gd name="connsiteY0" fmla="*/ 6350 h 842201"/>
              <a:gd name="connsiteX1" fmla="*/ 836346 w 842696"/>
              <a:gd name="connsiteY1" fmla="*/ 835851 h 8422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696" h="842201">
                <a:moveTo>
                  <a:pt x="6350" y="6350"/>
                </a:moveTo>
                <a:lnTo>
                  <a:pt x="836346" y="83585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3"/>
          <p:cNvSpPr/>
          <p:nvPr/>
        </p:nvSpPr>
        <p:spPr>
          <a:xfrm>
            <a:off x="2212575" y="3155139"/>
            <a:ext cx="764395" cy="763947"/>
          </a:xfrm>
          <a:custGeom>
            <a:avLst/>
            <a:gdLst>
              <a:gd name="connsiteX0" fmla="*/ 6350 w 764395"/>
              <a:gd name="connsiteY0" fmla="*/ 6350 h 763947"/>
              <a:gd name="connsiteX1" fmla="*/ 758045 w 764395"/>
              <a:gd name="connsiteY1" fmla="*/ 757597 h 7639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4395" h="763947">
                <a:moveTo>
                  <a:pt x="6350" y="6350"/>
                </a:moveTo>
                <a:lnTo>
                  <a:pt x="758045" y="757597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Freeform 3"/>
          <p:cNvSpPr/>
          <p:nvPr/>
        </p:nvSpPr>
        <p:spPr>
          <a:xfrm>
            <a:off x="2299014" y="3249044"/>
            <a:ext cx="670433" cy="670041"/>
          </a:xfrm>
          <a:custGeom>
            <a:avLst/>
            <a:gdLst>
              <a:gd name="connsiteX0" fmla="*/ 6350 w 670433"/>
              <a:gd name="connsiteY0" fmla="*/ 6350 h 670041"/>
              <a:gd name="connsiteX1" fmla="*/ 664083 w 670433"/>
              <a:gd name="connsiteY1" fmla="*/ 663691 h 670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0433" h="670041">
                <a:moveTo>
                  <a:pt x="6350" y="6350"/>
                </a:moveTo>
                <a:lnTo>
                  <a:pt x="664083" y="663691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Freeform 3"/>
          <p:cNvSpPr/>
          <p:nvPr/>
        </p:nvSpPr>
        <p:spPr>
          <a:xfrm>
            <a:off x="2385449" y="3327299"/>
            <a:ext cx="592132" cy="591786"/>
          </a:xfrm>
          <a:custGeom>
            <a:avLst/>
            <a:gdLst>
              <a:gd name="connsiteX0" fmla="*/ 6350 w 592132"/>
              <a:gd name="connsiteY0" fmla="*/ 6350 h 591786"/>
              <a:gd name="connsiteX1" fmla="*/ 585782 w 592132"/>
              <a:gd name="connsiteY1" fmla="*/ 585436 h 5917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2132" h="591786">
                <a:moveTo>
                  <a:pt x="6350" y="6350"/>
                </a:moveTo>
                <a:lnTo>
                  <a:pt x="585782" y="585436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Freeform 3"/>
          <p:cNvSpPr/>
          <p:nvPr/>
        </p:nvSpPr>
        <p:spPr>
          <a:xfrm>
            <a:off x="2471888" y="3421205"/>
            <a:ext cx="498170" cy="497880"/>
          </a:xfrm>
          <a:custGeom>
            <a:avLst/>
            <a:gdLst>
              <a:gd name="connsiteX0" fmla="*/ 6350 w 498170"/>
              <a:gd name="connsiteY0" fmla="*/ 6350 h 497880"/>
              <a:gd name="connsiteX1" fmla="*/ 491820 w 498170"/>
              <a:gd name="connsiteY1" fmla="*/ 491530 h 497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8170" h="497880">
                <a:moveTo>
                  <a:pt x="6350" y="6350"/>
                </a:moveTo>
                <a:lnTo>
                  <a:pt x="491820" y="491530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3"/>
          <p:cNvSpPr/>
          <p:nvPr/>
        </p:nvSpPr>
        <p:spPr>
          <a:xfrm>
            <a:off x="2558321" y="3499460"/>
            <a:ext cx="419868" cy="419625"/>
          </a:xfrm>
          <a:custGeom>
            <a:avLst/>
            <a:gdLst>
              <a:gd name="connsiteX0" fmla="*/ 6350 w 419868"/>
              <a:gd name="connsiteY0" fmla="*/ 6350 h 419625"/>
              <a:gd name="connsiteX1" fmla="*/ 413518 w 419868"/>
              <a:gd name="connsiteY1" fmla="*/ 413275 h 4196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9868" h="419625">
                <a:moveTo>
                  <a:pt x="6350" y="6350"/>
                </a:moveTo>
                <a:lnTo>
                  <a:pt x="413518" y="413275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2644758" y="3593366"/>
            <a:ext cx="325906" cy="325719"/>
          </a:xfrm>
          <a:custGeom>
            <a:avLst/>
            <a:gdLst>
              <a:gd name="connsiteX0" fmla="*/ 6350 w 325906"/>
              <a:gd name="connsiteY0" fmla="*/ 6350 h 325719"/>
              <a:gd name="connsiteX1" fmla="*/ 319556 w 325906"/>
              <a:gd name="connsiteY1" fmla="*/ 319369 h 325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5906" h="325719">
                <a:moveTo>
                  <a:pt x="6350" y="6350"/>
                </a:moveTo>
                <a:lnTo>
                  <a:pt x="319556" y="319369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2731194" y="3671621"/>
            <a:ext cx="247605" cy="247464"/>
          </a:xfrm>
          <a:custGeom>
            <a:avLst/>
            <a:gdLst>
              <a:gd name="connsiteX0" fmla="*/ 6350 w 247605"/>
              <a:gd name="connsiteY0" fmla="*/ 6350 h 247464"/>
              <a:gd name="connsiteX1" fmla="*/ 241255 w 247605"/>
              <a:gd name="connsiteY1" fmla="*/ 241114 h 247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7605" h="247464">
                <a:moveTo>
                  <a:pt x="6350" y="6350"/>
                </a:moveTo>
                <a:lnTo>
                  <a:pt x="241255" y="241114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2817631" y="3765527"/>
            <a:ext cx="153644" cy="153558"/>
          </a:xfrm>
          <a:custGeom>
            <a:avLst/>
            <a:gdLst>
              <a:gd name="connsiteX0" fmla="*/ 6350 w 153644"/>
              <a:gd name="connsiteY0" fmla="*/ 6350 h 153558"/>
              <a:gd name="connsiteX1" fmla="*/ 147294 w 153644"/>
              <a:gd name="connsiteY1" fmla="*/ 147208 h 1535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3644" h="153558">
                <a:moveTo>
                  <a:pt x="6350" y="6350"/>
                </a:moveTo>
                <a:lnTo>
                  <a:pt x="147294" y="147208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2904070" y="3843782"/>
            <a:ext cx="75342" cy="75303"/>
          </a:xfrm>
          <a:custGeom>
            <a:avLst/>
            <a:gdLst>
              <a:gd name="connsiteX0" fmla="*/ 6350 w 75342"/>
              <a:gd name="connsiteY0" fmla="*/ 6350 h 75303"/>
              <a:gd name="connsiteX1" fmla="*/ 68992 w 75342"/>
              <a:gd name="connsiteY1" fmla="*/ 68953 h 753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342" h="75303">
                <a:moveTo>
                  <a:pt x="6350" y="6350"/>
                </a:moveTo>
                <a:lnTo>
                  <a:pt x="68992" y="68953"/>
                </a:lnTo>
              </a:path>
            </a:pathLst>
          </a:custGeom>
          <a:ln w="12700">
            <a:solidFill>
              <a:srgbClr val="EFEFE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1106513" y="2477547"/>
            <a:ext cx="1582253" cy="17725"/>
          </a:xfrm>
          <a:custGeom>
            <a:avLst/>
            <a:gdLst>
              <a:gd name="connsiteX0" fmla="*/ 1575903 w 1582253"/>
              <a:gd name="connsiteY0" fmla="*/ 6350 h 17725"/>
              <a:gd name="connsiteX1" fmla="*/ 6350 w 1582253"/>
              <a:gd name="connsiteY1" fmla="*/ 6350 h 17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82253" h="17725">
                <a:moveTo>
                  <a:pt x="1575903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B5B6B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1357891" y="2483891"/>
            <a:ext cx="1079496" cy="71272"/>
          </a:xfrm>
          <a:custGeom>
            <a:avLst/>
            <a:gdLst>
              <a:gd name="connsiteX0" fmla="*/ 0 w 1079496"/>
              <a:gd name="connsiteY0" fmla="*/ 71272 h 71272"/>
              <a:gd name="connsiteX1" fmla="*/ 1079496 w 1079496"/>
              <a:gd name="connsiteY1" fmla="*/ 71272 h 71272"/>
              <a:gd name="connsiteX2" fmla="*/ 1079496 w 1079496"/>
              <a:gd name="connsiteY2" fmla="*/ 0 h 71272"/>
              <a:gd name="connsiteX3" fmla="*/ 0 w 1079496"/>
              <a:gd name="connsiteY3" fmla="*/ 0 h 71272"/>
              <a:gd name="connsiteX4" fmla="*/ 0 w 1079496"/>
              <a:gd name="connsiteY4" fmla="*/ 71272 h 712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9496" h="71272">
                <a:moveTo>
                  <a:pt x="0" y="71272"/>
                </a:moveTo>
                <a:lnTo>
                  <a:pt x="1079496" y="71272"/>
                </a:lnTo>
                <a:lnTo>
                  <a:pt x="1079496" y="0"/>
                </a:lnTo>
                <a:lnTo>
                  <a:pt x="0" y="0"/>
                </a:lnTo>
                <a:lnTo>
                  <a:pt x="0" y="71272"/>
                </a:lnTo>
              </a:path>
            </a:pathLst>
          </a:custGeom>
          <a:solidFill>
            <a:srgbClr val="ED6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811843" y="2477547"/>
            <a:ext cx="2171591" cy="16507"/>
          </a:xfrm>
          <a:custGeom>
            <a:avLst/>
            <a:gdLst>
              <a:gd name="connsiteX0" fmla="*/ 2165241 w 2171591"/>
              <a:gd name="connsiteY0" fmla="*/ 6350 h 16507"/>
              <a:gd name="connsiteX1" fmla="*/ 6350 w 2171591"/>
              <a:gd name="connsiteY1" fmla="*/ 6350 h 16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71591" h="16507">
                <a:moveTo>
                  <a:pt x="2165241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C9CACA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719668" y="0"/>
            <a:ext cx="13673677" cy="431546"/>
          </a:xfrm>
          <a:custGeom>
            <a:avLst/>
            <a:gdLst>
              <a:gd name="connsiteX0" fmla="*/ 0 w 13673677"/>
              <a:gd name="connsiteY0" fmla="*/ 431546 h 431546"/>
              <a:gd name="connsiteX1" fmla="*/ 13673677 w 13673677"/>
              <a:gd name="connsiteY1" fmla="*/ 431546 h 431546"/>
              <a:gd name="connsiteX2" fmla="*/ 13673677 w 13673677"/>
              <a:gd name="connsiteY2" fmla="*/ 0 h 431546"/>
              <a:gd name="connsiteX3" fmla="*/ 0 w 13673677"/>
              <a:gd name="connsiteY3" fmla="*/ 0 h 431546"/>
              <a:gd name="connsiteX4" fmla="*/ 0 w 13673677"/>
              <a:gd name="connsiteY4" fmla="*/ 431546 h 4315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73677" h="431546">
                <a:moveTo>
                  <a:pt x="0" y="431546"/>
                </a:moveTo>
                <a:lnTo>
                  <a:pt x="13673677" y="431546"/>
                </a:lnTo>
                <a:lnTo>
                  <a:pt x="13673677" y="0"/>
                </a:lnTo>
                <a:lnTo>
                  <a:pt x="0" y="0"/>
                </a:lnTo>
                <a:lnTo>
                  <a:pt x="0" y="431546"/>
                </a:lnTo>
              </a:path>
            </a:pathLst>
          </a:custGeom>
          <a:solidFill>
            <a:srgbClr val="E1002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0900" y="762000"/>
            <a:ext cx="444500" cy="165100"/>
          </a:xfrm>
          <a:prstGeom prst="rect">
            <a:avLst/>
          </a:prstGeom>
          <a:noFill/>
        </p:spPr>
      </p:pic>
      <p:pic>
        <p:nvPicPr>
          <p:cNvPr id="10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3800" y="774700"/>
            <a:ext cx="127000" cy="139700"/>
          </a:xfrm>
          <a:prstGeom prst="rect">
            <a:avLst/>
          </a:prstGeom>
          <a:noFill/>
        </p:spPr>
      </p:pic>
      <p:pic>
        <p:nvPicPr>
          <p:cNvPr id="10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85900" y="774700"/>
            <a:ext cx="127000" cy="139700"/>
          </a:xfrm>
          <a:prstGeom prst="rect">
            <a:avLst/>
          </a:prstGeom>
          <a:noFill/>
        </p:spPr>
      </p:pic>
      <p:pic>
        <p:nvPicPr>
          <p:cNvPr id="1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5300" y="2336800"/>
            <a:ext cx="6781800" cy="8115300"/>
          </a:xfrm>
          <a:prstGeom prst="rect">
            <a:avLst/>
          </a:prstGeom>
          <a:noFill/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98200" y="2921000"/>
            <a:ext cx="3403600" cy="190500"/>
          </a:xfrm>
          <a:prstGeom prst="rect">
            <a:avLst/>
          </a:prstGeom>
          <a:noFill/>
        </p:spPr>
      </p:pic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200" y="10553700"/>
            <a:ext cx="13690600" cy="127000"/>
          </a:xfrm>
          <a:prstGeom prst="rect">
            <a:avLst/>
          </a:prstGeom>
          <a:noFill/>
        </p:spPr>
      </p:pic>
      <p:graphicFrame>
        <p:nvGraphicFramePr>
          <p:cNvPr id="1038" name="表格 4"/>
          <p:cNvGraphicFramePr>
            <a:graphicFrameLocks noGrp="1"/>
          </p:cNvGraphicFramePr>
          <p:nvPr/>
        </p:nvGraphicFramePr>
        <p:xfrm>
          <a:off x="11005884" y="2923090"/>
          <a:ext cx="3387465" cy="4266562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28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지상3층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mpd="sng">
                      <a:solidFill>
                        <a:srgbClr val="000000"/>
                      </a:solidFill>
                      <a:prstDash val="soli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mpd="sng">
                      <a:solidFill>
                        <a:srgbClr val="B5B6B6"/>
                      </a:solidFill>
                      <a:prstDash val="soli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전용면적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849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총면적</a:t>
                      </a:r>
                      <a:endParaRPr lang="zh-CN" altLang="en-US" sz="849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000000"/>
                      </a:solidFill>
                      <a:prstDash val="soli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14">
                <a:tc rowSpan="15">
                  <a:txBody>
                    <a:bodyPr/>
                    <a:lstStyle/>
                    <a:p>
                      <a:pPr algn="ctr"/>
                      <a:r>
                        <a:rPr lang="en-US" altLang="zh-CN" sz="849" b="1" dirty="0">
                          <a:solidFill>
                            <a:srgbClr val="4C4948"/>
                          </a:solidFill>
                          <a:latin typeface="바탕" pitchFamily="18" charset="0"/>
                          <a:cs typeface="바탕" pitchFamily="18" charset="0"/>
                        </a:rPr>
                        <a:t>공장</a:t>
                      </a:r>
                      <a:endParaRPr lang="zh-CN" altLang="en-US" sz="849" b="1" dirty="0">
                        <a:solidFill>
                          <a:srgbClr val="4C4948"/>
                        </a:solidFill>
                        <a:latin typeface="바탕" pitchFamily="18" charset="0"/>
                        <a:cs typeface="바탕" pitchFamily="18" charset="0"/>
                      </a:endParaRPr>
                    </a:p>
                  </a:txBody>
                  <a:tcPr anchor="b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136.39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283.54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70.73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147.04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70.89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147.37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78.49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163.18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162.50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337.82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167.60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348.42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143.47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298.26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308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143.47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298.26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309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143.47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298.26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310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143.47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298.26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71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169.09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351.53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312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123.35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256.43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715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80.66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167.69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314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106.13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220.63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7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mpd="sng">
                      <a:solidFill>
                        <a:srgbClr val="B5B6B6"/>
                      </a:solidFill>
                      <a:prstDash val="soli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315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513.71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99" dirty="0">
                          <a:solidFill>
                            <a:srgbClr val="4C4948"/>
                          </a:solidFill>
                          <a:latin typeface="Arial" pitchFamily="18" charset="0"/>
                          <a:cs typeface="Arial" pitchFamily="18" charset="0"/>
                        </a:rPr>
                        <a:t>1067.95</a:t>
                      </a:r>
                      <a:endParaRPr lang="zh-CN" altLang="en-US" sz="899" dirty="0">
                        <a:solidFill>
                          <a:srgbClr val="4C4948"/>
                        </a:solidFill>
                        <a:latin typeface="Arial" pitchFamily="18" charset="0"/>
                        <a:cs typeface="Arial" pitchFamily="18" charset="0"/>
                      </a:endParaRPr>
                    </a:p>
                  </a:txBody>
                  <a:tcPr>
                    <a:lnL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5B6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26300" y="3606800"/>
            <a:ext cx="2032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34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301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7137400" y="8686800"/>
            <a:ext cx="5588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934" dirty="0">
                <a:solidFill>
                  <a:srgbClr val="000000"/>
                </a:solidFill>
                <a:latin typeface="바탕" pitchFamily="18" charset="0"/>
                <a:cs typeface="바탕" pitchFamily="18" charset="0"/>
              </a:rPr>
              <a:t>공공업무지원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3606800" y="5791200"/>
            <a:ext cx="495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121" dirty="0">
                <a:solidFill>
                  <a:srgbClr val="FFFFFF"/>
                </a:solidFill>
                <a:latin typeface="바탕" pitchFamily="18" charset="0"/>
                <a:cs typeface="바탕" pitchFamily="18" charset="0"/>
              </a:rPr>
              <a:t>휴게데크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723900" y="10109200"/>
            <a:ext cx="7861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내용은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사실과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다를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인ㆍ허가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시행사,시공사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사정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등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제반사유에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의하여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평면도는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소비자의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이해를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돕기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것으로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실제와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차이가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계약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현장에서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</a:p>
          <a:p>
            <a:pPr>
              <a:lnSpc>
                <a:spcPts val="7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기둥의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크기는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호실별로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상이하며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내부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측벽에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위치할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있으며,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호실은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조망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간섭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발생할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있으니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도면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모형도를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반드시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확인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하시기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바랍니다.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599" dirty="0">
                <a:solidFill>
                  <a:srgbClr val="4C4948"/>
                </a:solidFill>
                <a:latin typeface="SimSun" pitchFamily="18" charset="0"/>
                <a:cs typeface="SimSun" pitchFamily="18" charset="0"/>
              </a:rPr>
              <a:t>※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상기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계획은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인·허가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과정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및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실시공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시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일부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변경될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수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있습니다.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711200" y="1562100"/>
            <a:ext cx="23622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100"/>
              </a:lnSpc>
              <a:tabLst/>
            </a:pP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Unit</a:t>
            </a:r>
            <a:r>
              <a:rPr lang="en-US" altLang="zh-CN" sz="45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595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Plan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1409700" y="2641600"/>
            <a:ext cx="9525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600"/>
              </a:lnSpc>
              <a:tabLst/>
            </a:pPr>
            <a:r>
              <a:rPr lang="en-US" altLang="zh-CN" sz="6797" dirty="0">
                <a:solidFill>
                  <a:srgbClr val="E1002A"/>
                </a:solidFill>
                <a:latin typeface="Arial" pitchFamily="18" charset="0"/>
                <a:cs typeface="Arial" pitchFamily="18" charset="0"/>
              </a:rPr>
              <a:t>3F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10998200" y="2476500"/>
            <a:ext cx="10160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8" dirty="0">
                <a:solidFill>
                  <a:srgbClr val="E1002A"/>
                </a:solidFill>
                <a:latin typeface="바탕" pitchFamily="18" charset="0"/>
                <a:cs typeface="바탕" pitchFamily="18" charset="0"/>
              </a:rPr>
              <a:t>지식산업센터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14109700" y="2768600"/>
            <a:ext cx="266700" cy="7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"/>
              </a:lnSpc>
              <a:tabLst/>
            </a:pP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(단위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Arial" pitchFamily="18" charset="0"/>
                <a:cs typeface="Arial" pitchFamily="18" charset="0"/>
              </a:rPr>
              <a:t>:</a:t>
            </a:r>
            <a:r>
              <a:rPr lang="en-US" altLang="zh-CN" sz="59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99" dirty="0">
                <a:solidFill>
                  <a:srgbClr val="4C4948"/>
                </a:solidFill>
                <a:latin typeface="바탕" pitchFamily="18" charset="0"/>
                <a:cs typeface="바탕" pitchFamily="18" charset="0"/>
              </a:rPr>
              <a:t>㎡)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9FF4653-3B1F-4490-892C-FD01A0359387}"/>
              </a:ext>
            </a:extLst>
          </p:cNvPr>
          <p:cNvSpPr txBox="1"/>
          <p:nvPr/>
        </p:nvSpPr>
        <p:spPr>
          <a:xfrm>
            <a:off x="6633566" y="3161488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41(86)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707,610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D7DF82-156B-4CF6-911A-F0DDD05EC73A}"/>
              </a:ext>
            </a:extLst>
          </p:cNvPr>
          <p:cNvSpPr txBox="1"/>
          <p:nvPr/>
        </p:nvSpPr>
        <p:spPr>
          <a:xfrm>
            <a:off x="6102015" y="316148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21(44)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8,050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358,060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6C370B-9249-43F8-AF34-7C96C53CB9C4}"/>
              </a:ext>
            </a:extLst>
          </p:cNvPr>
          <p:cNvSpPr txBox="1"/>
          <p:nvPr/>
        </p:nvSpPr>
        <p:spPr>
          <a:xfrm>
            <a:off x="5535517" y="3175827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21(45)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8,050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358,860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B169B81-32F9-44EC-83FB-6EA265DFEA43}"/>
              </a:ext>
            </a:extLst>
          </p:cNvPr>
          <p:cNvSpPr txBox="1"/>
          <p:nvPr/>
        </p:nvSpPr>
        <p:spPr>
          <a:xfrm>
            <a:off x="4944685" y="339346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305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24(49)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8,050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397,360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A570E64-2B89-44CD-BB9B-E3377B11383C}"/>
              </a:ext>
            </a:extLst>
          </p:cNvPr>
          <p:cNvSpPr txBox="1"/>
          <p:nvPr/>
        </p:nvSpPr>
        <p:spPr>
          <a:xfrm>
            <a:off x="5416096" y="4244408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306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49(102)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8,250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843,070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BC029D4-1E17-48B8-A579-4814E91BE12A}"/>
              </a:ext>
            </a:extLst>
          </p:cNvPr>
          <p:cNvSpPr txBox="1"/>
          <p:nvPr/>
        </p:nvSpPr>
        <p:spPr>
          <a:xfrm>
            <a:off x="5416096" y="4833983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307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51(105)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871,630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7D40E9-BA0E-4345-9AFD-12C69848A485}"/>
              </a:ext>
            </a:extLst>
          </p:cNvPr>
          <p:cNvSpPr txBox="1"/>
          <p:nvPr/>
        </p:nvSpPr>
        <p:spPr>
          <a:xfrm>
            <a:off x="5417162" y="5367139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308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43(90)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746,150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DDF9D2B-C3F2-45F7-B960-AFA9D039C4BA}"/>
              </a:ext>
            </a:extLst>
          </p:cNvPr>
          <p:cNvSpPr txBox="1"/>
          <p:nvPr/>
        </p:nvSpPr>
        <p:spPr>
          <a:xfrm>
            <a:off x="5416096" y="590954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309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43(90)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746,150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D99DBCF-6F6E-4778-B3D4-9FA8987EAD79}"/>
              </a:ext>
            </a:extLst>
          </p:cNvPr>
          <p:cNvSpPr txBox="1"/>
          <p:nvPr/>
        </p:nvSpPr>
        <p:spPr>
          <a:xfrm>
            <a:off x="5416830" y="6442701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310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43(90)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746,150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29EE463-70FB-4C28-A8A7-A296A007C928}"/>
              </a:ext>
            </a:extLst>
          </p:cNvPr>
          <p:cNvSpPr txBox="1"/>
          <p:nvPr/>
        </p:nvSpPr>
        <p:spPr>
          <a:xfrm>
            <a:off x="5416096" y="702529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311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43(90)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746,150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CD4792-51AB-4FBD-B6F4-183E5D00B391}"/>
              </a:ext>
            </a:extLst>
          </p:cNvPr>
          <p:cNvSpPr txBox="1"/>
          <p:nvPr/>
        </p:nvSpPr>
        <p:spPr>
          <a:xfrm>
            <a:off x="5028516" y="7687835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312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51(106)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8,270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879,410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79CC5CA-47FF-4D28-913F-0C02BA7A72C0}"/>
              </a:ext>
            </a:extLst>
          </p:cNvPr>
          <p:cNvSpPr txBox="1"/>
          <p:nvPr/>
        </p:nvSpPr>
        <p:spPr>
          <a:xfrm>
            <a:off x="4946197" y="8475096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313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24(51)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411,930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DC26F3E-4A9D-4FAB-8E3D-1B6C4B415A45}"/>
              </a:ext>
            </a:extLst>
          </p:cNvPr>
          <p:cNvSpPr txBox="1"/>
          <p:nvPr/>
        </p:nvSpPr>
        <p:spPr>
          <a:xfrm>
            <a:off x="5535517" y="8538596"/>
            <a:ext cx="375104" cy="550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lnSpc>
                <a:spcPts val="1000"/>
              </a:lnSpc>
              <a:tabLst/>
            </a:pPr>
            <a:r>
              <a:rPr lang="en-US" altLang="zh-CN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18" charset="0"/>
                <a:cs typeface="Arial" pitchFamily="18" charset="0"/>
              </a:rPr>
              <a:t>314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32(67)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8,120</a:t>
            </a:r>
          </a:p>
          <a:p>
            <a:pPr algn="ctr">
              <a:lnSpc>
                <a:spcPts val="1000"/>
              </a:lnSpc>
              <a:tabLst/>
            </a:pPr>
            <a:r>
              <a:rPr lang="en-US" altLang="zh-CN" sz="800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542.010</a:t>
            </a: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0E6D8031-2F27-7918-5050-234E95354CCB}"/>
              </a:ext>
            </a:extLst>
          </p:cNvPr>
          <p:cNvSpPr/>
          <p:nvPr/>
        </p:nvSpPr>
        <p:spPr>
          <a:xfrm>
            <a:off x="5739354" y="8000342"/>
            <a:ext cx="3469378" cy="1385456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3C02A4-AFE2-6B4A-C22F-BCF363846932}"/>
              </a:ext>
            </a:extLst>
          </p:cNvPr>
          <p:cNvSpPr txBox="1"/>
          <p:nvPr/>
        </p:nvSpPr>
        <p:spPr>
          <a:xfrm>
            <a:off x="9362723" y="8009691"/>
            <a:ext cx="220445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시에서 직접 운영하는 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공공업무지원 시설로 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명확한  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 err="1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집객효과와</a:t>
            </a:r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b="1" dirty="0">
                <a:highlight>
                  <a:srgbClr val="FFFF00"/>
                </a:highlight>
                <a:latin typeface="굴림" panose="020B0600000101010101" pitchFamily="50" charset="-127"/>
                <a:ea typeface="굴림" panose="020B0600000101010101" pitchFamily="50" charset="-127"/>
              </a:rPr>
              <a:t>홍보효과</a:t>
            </a:r>
            <a:endParaRPr lang="en-US" altLang="ko-KR" sz="1600" b="1" dirty="0">
              <a:highlight>
                <a:srgbClr val="FFFF00"/>
              </a:highligh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1837</Words>
  <Application>Microsoft Office PowerPoint</Application>
  <PresentationFormat>사용자 지정</PresentationFormat>
  <Paragraphs>811</Paragraphs>
  <Slides>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7" baseType="lpstr">
      <vt:lpstr>HY헤드라인M</vt:lpstr>
      <vt:lpstr>SimSun</vt:lpstr>
      <vt:lpstr>굴림</vt:lpstr>
      <vt:lpstr>맑은 고딕</vt:lpstr>
      <vt:lpstr>바탕</vt:lpstr>
      <vt:lpstr>휴먼옛체</vt:lpstr>
      <vt:lpstr>Arial</vt:lpstr>
      <vt:lpstr>Calibri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Tanya Moreno</cp:lastModifiedBy>
  <cp:revision>99</cp:revision>
  <cp:lastPrinted>2022-11-15T06:33:30Z</cp:lastPrinted>
  <dcterms:created xsi:type="dcterms:W3CDTF">2006-08-16T00:00:00Z</dcterms:created>
  <dcterms:modified xsi:type="dcterms:W3CDTF">2022-11-30T07:47:29Z</dcterms:modified>
</cp:coreProperties>
</file>